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23" r:id="rId3"/>
    <p:sldId id="257" r:id="rId4"/>
    <p:sldId id="258" r:id="rId5"/>
    <p:sldId id="326" r:id="rId6"/>
    <p:sldId id="259" r:id="rId7"/>
    <p:sldId id="260" r:id="rId8"/>
    <p:sldId id="261" r:id="rId9"/>
    <p:sldId id="262" r:id="rId10"/>
    <p:sldId id="266" r:id="rId11"/>
    <p:sldId id="321" r:id="rId12"/>
    <p:sldId id="267" r:id="rId13"/>
    <p:sldId id="310" r:id="rId14"/>
    <p:sldId id="311" r:id="rId15"/>
    <p:sldId id="315" r:id="rId16"/>
    <p:sldId id="317" r:id="rId17"/>
    <p:sldId id="313" r:id="rId18"/>
    <p:sldId id="316" r:id="rId19"/>
    <p:sldId id="318" r:id="rId20"/>
    <p:sldId id="319" r:id="rId21"/>
    <p:sldId id="273" r:id="rId22"/>
    <p:sldId id="309" r:id="rId23"/>
    <p:sldId id="305" r:id="rId24"/>
    <p:sldId id="306" r:id="rId25"/>
    <p:sldId id="307" r:id="rId26"/>
    <p:sldId id="263" r:id="rId27"/>
    <p:sldId id="32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23" autoAdjust="0"/>
    <p:restoredTop sz="94660"/>
  </p:normalViewPr>
  <p:slideViewPr>
    <p:cSldViewPr snapToGrid="0">
      <p:cViewPr varScale="1">
        <p:scale>
          <a:sx n="113" d="100"/>
          <a:sy n="113" d="100"/>
        </p:scale>
        <p:origin x="2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3FDD4-6EC8-8341-B888-39D02F25AB50}" type="datetimeFigureOut">
              <a:rPr lang="en-EE" smtClean="0"/>
              <a:t>30.06.2021</a:t>
            </a:fld>
            <a:endParaRPr lang="en-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16007D-D94F-AE43-B8BC-7B0B4693F6EE}" type="slidenum">
              <a:rPr lang="en-EE" smtClean="0"/>
              <a:t>‹#›</a:t>
            </a:fld>
            <a:endParaRPr lang="en-EE"/>
          </a:p>
        </p:txBody>
      </p:sp>
    </p:spTree>
    <p:extLst>
      <p:ext uri="{BB962C8B-B14F-4D97-AF65-F5344CB8AC3E}">
        <p14:creationId xmlns:p14="http://schemas.microsoft.com/office/powerpoint/2010/main" val="3577115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0B8E47-2BA1-410B-87E4-555E61C14FC3}" type="datetimeFigureOut">
              <a:rPr lang="en-GB" smtClean="0"/>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3F880-3577-431E-869A-9788A806A05F}" type="slidenum">
              <a:rPr lang="en-GB" smtClean="0"/>
              <a:t>‹#›</a:t>
            </a:fld>
            <a:endParaRPr lang="en-GB"/>
          </a:p>
        </p:txBody>
      </p:sp>
    </p:spTree>
    <p:extLst>
      <p:ext uri="{BB962C8B-B14F-4D97-AF65-F5344CB8AC3E}">
        <p14:creationId xmlns:p14="http://schemas.microsoft.com/office/powerpoint/2010/main" val="377418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0B8E47-2BA1-410B-87E4-555E61C14FC3}" type="datetimeFigureOut">
              <a:rPr lang="en-GB" smtClean="0"/>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3F880-3577-431E-869A-9788A806A05F}" type="slidenum">
              <a:rPr lang="en-GB" smtClean="0"/>
              <a:t>‹#›</a:t>
            </a:fld>
            <a:endParaRPr lang="en-GB"/>
          </a:p>
        </p:txBody>
      </p:sp>
    </p:spTree>
    <p:extLst>
      <p:ext uri="{BB962C8B-B14F-4D97-AF65-F5344CB8AC3E}">
        <p14:creationId xmlns:p14="http://schemas.microsoft.com/office/powerpoint/2010/main" val="410931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0B8E47-2BA1-410B-87E4-555E61C14FC3}" type="datetimeFigureOut">
              <a:rPr lang="en-GB" smtClean="0"/>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3F880-3577-431E-869A-9788A806A05F}" type="slidenum">
              <a:rPr lang="en-GB" smtClean="0"/>
              <a:t>‹#›</a:t>
            </a:fld>
            <a:endParaRPr lang="en-GB"/>
          </a:p>
        </p:txBody>
      </p:sp>
    </p:spTree>
    <p:extLst>
      <p:ext uri="{BB962C8B-B14F-4D97-AF65-F5344CB8AC3E}">
        <p14:creationId xmlns:p14="http://schemas.microsoft.com/office/powerpoint/2010/main" val="136172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0B8E47-2BA1-410B-87E4-555E61C14FC3}" type="datetimeFigureOut">
              <a:rPr lang="en-GB" smtClean="0"/>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3F880-3577-431E-869A-9788A806A05F}" type="slidenum">
              <a:rPr lang="en-GB" smtClean="0"/>
              <a:t>‹#›</a:t>
            </a:fld>
            <a:endParaRPr lang="en-GB"/>
          </a:p>
        </p:txBody>
      </p:sp>
    </p:spTree>
    <p:extLst>
      <p:ext uri="{BB962C8B-B14F-4D97-AF65-F5344CB8AC3E}">
        <p14:creationId xmlns:p14="http://schemas.microsoft.com/office/powerpoint/2010/main" val="153999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0B8E47-2BA1-410B-87E4-555E61C14FC3}" type="datetimeFigureOut">
              <a:rPr lang="en-GB" smtClean="0"/>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3F880-3577-431E-869A-9788A806A05F}" type="slidenum">
              <a:rPr lang="en-GB" smtClean="0"/>
              <a:t>‹#›</a:t>
            </a:fld>
            <a:endParaRPr lang="en-GB"/>
          </a:p>
        </p:txBody>
      </p:sp>
    </p:spTree>
    <p:extLst>
      <p:ext uri="{BB962C8B-B14F-4D97-AF65-F5344CB8AC3E}">
        <p14:creationId xmlns:p14="http://schemas.microsoft.com/office/powerpoint/2010/main" val="273426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0B8E47-2BA1-410B-87E4-555E61C14FC3}" type="datetimeFigureOut">
              <a:rPr lang="en-GB" smtClean="0"/>
              <a:t>30/06/2021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3F880-3577-431E-869A-9788A806A05F}" type="slidenum">
              <a:rPr lang="en-GB" smtClean="0"/>
              <a:t>‹#›</a:t>
            </a:fld>
            <a:endParaRPr lang="en-GB"/>
          </a:p>
        </p:txBody>
      </p:sp>
    </p:spTree>
    <p:extLst>
      <p:ext uri="{BB962C8B-B14F-4D97-AF65-F5344CB8AC3E}">
        <p14:creationId xmlns:p14="http://schemas.microsoft.com/office/powerpoint/2010/main" val="138188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0B8E47-2BA1-410B-87E4-555E61C14FC3}" type="datetimeFigureOut">
              <a:rPr lang="en-GB" smtClean="0"/>
              <a:t>30/06/2021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C3F880-3577-431E-869A-9788A806A05F}" type="slidenum">
              <a:rPr lang="en-GB" smtClean="0"/>
              <a:t>‹#›</a:t>
            </a:fld>
            <a:endParaRPr lang="en-GB"/>
          </a:p>
        </p:txBody>
      </p:sp>
    </p:spTree>
    <p:extLst>
      <p:ext uri="{BB962C8B-B14F-4D97-AF65-F5344CB8AC3E}">
        <p14:creationId xmlns:p14="http://schemas.microsoft.com/office/powerpoint/2010/main" val="101242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0B8E47-2BA1-410B-87E4-555E61C14FC3}" type="datetimeFigureOut">
              <a:rPr lang="en-GB" smtClean="0"/>
              <a:t>30/06/2021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C3F880-3577-431E-869A-9788A806A05F}" type="slidenum">
              <a:rPr lang="en-GB" smtClean="0"/>
              <a:t>‹#›</a:t>
            </a:fld>
            <a:endParaRPr lang="en-GB"/>
          </a:p>
        </p:txBody>
      </p:sp>
    </p:spTree>
    <p:extLst>
      <p:ext uri="{BB962C8B-B14F-4D97-AF65-F5344CB8AC3E}">
        <p14:creationId xmlns:p14="http://schemas.microsoft.com/office/powerpoint/2010/main" val="1665190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B8E47-2BA1-410B-87E4-555E61C14FC3}" type="datetimeFigureOut">
              <a:rPr lang="en-GB" smtClean="0"/>
              <a:t>30/06/2021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C3F880-3577-431E-869A-9788A806A05F}" type="slidenum">
              <a:rPr lang="en-GB" smtClean="0"/>
              <a:t>‹#›</a:t>
            </a:fld>
            <a:endParaRPr lang="en-GB"/>
          </a:p>
        </p:txBody>
      </p:sp>
    </p:spTree>
    <p:extLst>
      <p:ext uri="{BB962C8B-B14F-4D97-AF65-F5344CB8AC3E}">
        <p14:creationId xmlns:p14="http://schemas.microsoft.com/office/powerpoint/2010/main" val="354083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0B8E47-2BA1-410B-87E4-555E61C14FC3}" type="datetimeFigureOut">
              <a:rPr lang="en-GB" smtClean="0"/>
              <a:t>30/06/2021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3F880-3577-431E-869A-9788A806A05F}" type="slidenum">
              <a:rPr lang="en-GB" smtClean="0"/>
              <a:t>‹#›</a:t>
            </a:fld>
            <a:endParaRPr lang="en-GB"/>
          </a:p>
        </p:txBody>
      </p:sp>
    </p:spTree>
    <p:extLst>
      <p:ext uri="{BB962C8B-B14F-4D97-AF65-F5344CB8AC3E}">
        <p14:creationId xmlns:p14="http://schemas.microsoft.com/office/powerpoint/2010/main" val="374352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0B8E47-2BA1-410B-87E4-555E61C14FC3}" type="datetimeFigureOut">
              <a:rPr lang="en-GB" smtClean="0"/>
              <a:t>30/06/2021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3F880-3577-431E-869A-9788A806A05F}" type="slidenum">
              <a:rPr lang="en-GB" smtClean="0"/>
              <a:t>‹#›</a:t>
            </a:fld>
            <a:endParaRPr lang="en-GB"/>
          </a:p>
        </p:txBody>
      </p:sp>
    </p:spTree>
    <p:extLst>
      <p:ext uri="{BB962C8B-B14F-4D97-AF65-F5344CB8AC3E}">
        <p14:creationId xmlns:p14="http://schemas.microsoft.com/office/powerpoint/2010/main" val="321593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0"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B8E47-2BA1-410B-87E4-555E61C14FC3}" type="datetimeFigureOut">
              <a:rPr lang="en-GB" smtClean="0"/>
              <a:t>30/06/2021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3F880-3577-431E-869A-9788A806A05F}" type="slidenum">
              <a:rPr lang="en-GB" smtClean="0"/>
              <a:t>‹#›</a:t>
            </a:fld>
            <a:endParaRPr lang="en-GB"/>
          </a:p>
        </p:txBody>
      </p:sp>
      <p:pic>
        <p:nvPicPr>
          <p:cNvPr id="8" name="Picture 7">
            <a:extLst>
              <a:ext uri="{FF2B5EF4-FFF2-40B4-BE49-F238E27FC236}">
                <a16:creationId xmlns:a16="http://schemas.microsoft.com/office/drawing/2014/main" id="{90D8C303-5589-4C47-871C-F30CBD804E92}"/>
              </a:ext>
            </a:extLst>
          </p:cNvPr>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610600" y="230188"/>
            <a:ext cx="3418840" cy="510540"/>
          </a:xfrm>
          <a:prstGeom prst="rect">
            <a:avLst/>
          </a:prstGeom>
          <a:noFill/>
          <a:ln>
            <a:noFill/>
          </a:ln>
        </p:spPr>
      </p:pic>
    </p:spTree>
    <p:extLst>
      <p:ext uri="{BB962C8B-B14F-4D97-AF65-F5344CB8AC3E}">
        <p14:creationId xmlns:p14="http://schemas.microsoft.com/office/powerpoint/2010/main" val="4205770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marit.jukk@antidoping.e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marit.jukk@antidoping.e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6050" y="1041400"/>
            <a:ext cx="9799899" cy="2387600"/>
          </a:xfrm>
        </p:spPr>
        <p:txBody>
          <a:bodyPr/>
          <a:lstStyle/>
          <a:p>
            <a:r>
              <a:rPr lang="en-GB" b="1" dirty="0" err="1">
                <a:latin typeface="Arial" panose="020B0604020202020204" pitchFamily="34" charset="0"/>
                <a:cs typeface="Arial" panose="020B0604020202020204" pitchFamily="34" charset="0"/>
              </a:rPr>
              <a:t>Sportlase</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saatja</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infotund</a:t>
            </a:r>
            <a:endParaRPr lang="en-GB"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3940979"/>
            <a:ext cx="9144000" cy="1655762"/>
          </a:xfrm>
        </p:spPr>
        <p:txBody>
          <a:bodyPr/>
          <a:lstStyle/>
          <a:p>
            <a:r>
              <a:rPr lang="en-GB" dirty="0">
                <a:latin typeface="Arial" panose="020B0604020202020204" pitchFamily="34" charset="0"/>
                <a:cs typeface="Arial" panose="020B0604020202020204" pitchFamily="34" charset="0"/>
              </a:rPr>
              <a:t>30.06.2021</a:t>
            </a:r>
          </a:p>
          <a:p>
            <a:r>
              <a:rPr lang="en-GB" dirty="0" err="1">
                <a:latin typeface="Arial" panose="020B0604020202020204" pitchFamily="34" charset="0"/>
                <a:cs typeface="Arial" panose="020B0604020202020204" pitchFamily="34" charset="0"/>
              </a:rPr>
              <a:t>Triin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Lepp</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testijuht</a:t>
            </a:r>
            <a:r>
              <a:rPr lang="en-GB" dirty="0">
                <a:latin typeface="Arial" panose="020B0604020202020204" pitchFamily="34" charset="0"/>
                <a:cs typeface="Arial" panose="020B0604020202020204" pitchFamily="34" charset="0"/>
              </a:rPr>
              <a:t>)</a:t>
            </a:r>
          </a:p>
          <a:p>
            <a:r>
              <a:rPr lang="en-GB" dirty="0" err="1">
                <a:latin typeface="Arial" panose="020B0604020202020204" pitchFamily="34" charset="0"/>
                <a:cs typeface="Arial" panose="020B0604020202020204" pitchFamily="34" charset="0"/>
              </a:rPr>
              <a:t>Marit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Jukk</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vabatahtlike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juht</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92525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5F735F-4B5A-EE43-8768-4E23F4420A50}"/>
              </a:ext>
            </a:extLst>
          </p:cNvPr>
          <p:cNvSpPr>
            <a:spLocks noGrp="1"/>
          </p:cNvSpPr>
          <p:nvPr>
            <p:ph type="title"/>
          </p:nvPr>
        </p:nvSpPr>
        <p:spPr>
          <a:xfrm>
            <a:off x="643467" y="321734"/>
            <a:ext cx="10905066" cy="1135737"/>
          </a:xfrm>
        </p:spPr>
        <p:txBody>
          <a:bodyPr>
            <a:normAutofit/>
          </a:bodyPr>
          <a:lstStyle/>
          <a:p>
            <a:r>
              <a:rPr lang="en-EE" b="1" dirty="0">
                <a:latin typeface="Arial" panose="020B0604020202020204" pitchFamily="34" charset="0"/>
                <a:cs typeface="Arial" panose="020B0604020202020204" pitchFamily="34" charset="0"/>
              </a:rPr>
              <a:t>Dopingukontroll</a:t>
            </a:r>
          </a:p>
        </p:txBody>
      </p:sp>
      <p:sp>
        <p:nvSpPr>
          <p:cNvPr id="3" name="Content Placeholder 2">
            <a:extLst>
              <a:ext uri="{FF2B5EF4-FFF2-40B4-BE49-F238E27FC236}">
                <a16:creationId xmlns:a16="http://schemas.microsoft.com/office/drawing/2014/main" id="{24D00AA5-5714-914E-A2B2-46D420E7157D}"/>
              </a:ext>
            </a:extLst>
          </p:cNvPr>
          <p:cNvSpPr>
            <a:spLocks noGrp="1"/>
          </p:cNvSpPr>
          <p:nvPr>
            <p:ph idx="1"/>
          </p:nvPr>
        </p:nvSpPr>
        <p:spPr>
          <a:xfrm>
            <a:off x="643469" y="1782981"/>
            <a:ext cx="4008384" cy="4393982"/>
          </a:xfrm>
        </p:spPr>
        <p:txBody>
          <a:bodyPr>
            <a:normAutofit/>
          </a:bodyPr>
          <a:lstStyle/>
          <a:p>
            <a:pPr marL="0" indent="0">
              <a:buNone/>
            </a:pPr>
            <a:r>
              <a:rPr lang="et-EE" sz="3000" dirty="0">
                <a:latin typeface="Arial" panose="020B0604020202020204" pitchFamily="34" charset="0"/>
                <a:cs typeface="Arial" panose="020B0604020202020204" pitchFamily="34" charset="0"/>
              </a:rPr>
              <a:t>Dopingutestimist viiakse läbi vastavalt </a:t>
            </a:r>
            <a:r>
              <a:rPr lang="et-EE" sz="3000" dirty="0">
                <a:solidFill>
                  <a:schemeClr val="accent6"/>
                </a:solidFill>
                <a:latin typeface="Arial" panose="020B0604020202020204" pitchFamily="34" charset="0"/>
                <a:cs typeface="Arial" panose="020B0604020202020204" pitchFamily="34" charset="0"/>
              </a:rPr>
              <a:t>maailma dopinguvastasele koodeksile </a:t>
            </a:r>
            <a:r>
              <a:rPr lang="et-EE" sz="3000" dirty="0">
                <a:latin typeface="Arial" panose="020B0604020202020204" pitchFamily="34" charset="0"/>
                <a:cs typeface="Arial" panose="020B0604020202020204" pitchFamily="34" charset="0"/>
              </a:rPr>
              <a:t>ja </a:t>
            </a:r>
            <a:r>
              <a:rPr lang="et-EE" sz="3000" dirty="0">
                <a:solidFill>
                  <a:srgbClr val="0070C0"/>
                </a:solidFill>
                <a:latin typeface="Arial" panose="020B0604020202020204" pitchFamily="34" charset="0"/>
                <a:cs typeface="Arial" panose="020B0604020202020204" pitchFamily="34" charset="0"/>
              </a:rPr>
              <a:t>rahvusvahelisele testimis- ja uurimisstandardile.</a:t>
            </a:r>
          </a:p>
        </p:txBody>
      </p:sp>
      <p:grpSp>
        <p:nvGrpSpPr>
          <p:cNvPr id="14" name="Group 13">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5" name="Rectangle 14">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9" name="Isosceles Triangle 1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Map&#10;&#10;Description automatically generated">
            <a:extLst>
              <a:ext uri="{FF2B5EF4-FFF2-40B4-BE49-F238E27FC236}">
                <a16:creationId xmlns:a16="http://schemas.microsoft.com/office/drawing/2014/main" id="{9A6D3C39-1C8F-E840-96FD-76542567B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320" y="1991737"/>
            <a:ext cx="3047033" cy="3944379"/>
          </a:xfrm>
          <a:prstGeom prst="rect">
            <a:avLst/>
          </a:prstGeom>
        </p:spPr>
      </p:pic>
      <p:pic>
        <p:nvPicPr>
          <p:cNvPr id="5" name="Picture 4" descr="Map&#10;&#10;Description automatically generated">
            <a:extLst>
              <a:ext uri="{FF2B5EF4-FFF2-40B4-BE49-F238E27FC236}">
                <a16:creationId xmlns:a16="http://schemas.microsoft.com/office/drawing/2014/main" id="{C13AE5FA-2C03-714F-82CB-421E37467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744" y="1779204"/>
            <a:ext cx="2728543" cy="4365669"/>
          </a:xfrm>
          <a:prstGeom prst="rect">
            <a:avLst/>
          </a:prstGeom>
        </p:spPr>
      </p:pic>
    </p:spTree>
    <p:extLst>
      <p:ext uri="{BB962C8B-B14F-4D97-AF65-F5344CB8AC3E}">
        <p14:creationId xmlns:p14="http://schemas.microsoft.com/office/powerpoint/2010/main" val="36423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E8BD-437B-3146-B858-29474B78938D}"/>
              </a:ext>
            </a:extLst>
          </p:cNvPr>
          <p:cNvSpPr>
            <a:spLocks noGrp="1"/>
          </p:cNvSpPr>
          <p:nvPr>
            <p:ph type="title"/>
          </p:nvPr>
        </p:nvSpPr>
        <p:spPr/>
        <p:txBody>
          <a:bodyPr>
            <a:normAutofit/>
          </a:bodyPr>
          <a:lstStyle/>
          <a:p>
            <a:r>
              <a:rPr lang="en-EE" sz="4000" b="1" dirty="0">
                <a:latin typeface="Arial" panose="020B0604020202020204" pitchFamily="34" charset="0"/>
                <a:cs typeface="Arial" panose="020B0604020202020204" pitchFamily="34" charset="0"/>
              </a:rPr>
              <a:t>Dopinguvastased reeglid</a:t>
            </a:r>
          </a:p>
        </p:txBody>
      </p:sp>
      <p:sp>
        <p:nvSpPr>
          <p:cNvPr id="3" name="Content Placeholder 2">
            <a:extLst>
              <a:ext uri="{FF2B5EF4-FFF2-40B4-BE49-F238E27FC236}">
                <a16:creationId xmlns:a16="http://schemas.microsoft.com/office/drawing/2014/main" id="{AE026115-5F4A-FA43-A711-D6F2902E8C7C}"/>
              </a:ext>
            </a:extLst>
          </p:cNvPr>
          <p:cNvSpPr>
            <a:spLocks noGrp="1"/>
          </p:cNvSpPr>
          <p:nvPr>
            <p:ph idx="1"/>
          </p:nvPr>
        </p:nvSpPr>
        <p:spPr>
          <a:xfrm>
            <a:off x="838199" y="1584324"/>
            <a:ext cx="10423967" cy="5032376"/>
          </a:xfrm>
        </p:spPr>
        <p:txBody>
          <a:bodyPr>
            <a:normAutofit/>
          </a:bodyPr>
          <a:lstStyle/>
          <a:p>
            <a:pPr marL="0" indent="0">
              <a:lnSpc>
                <a:spcPct val="150000"/>
              </a:lnSpc>
              <a:buNone/>
            </a:pPr>
            <a:r>
              <a:rPr lang="en-GB" sz="2400" dirty="0" err="1">
                <a:latin typeface="Arial" panose="020B0604020202020204" pitchFamily="34" charset="0"/>
                <a:cs typeface="Arial" panose="020B0604020202020204" pitchFamily="34" charset="0"/>
              </a:rPr>
              <a:t>Dopinguvastaseid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reegleid</a:t>
            </a:r>
            <a:r>
              <a:rPr lang="en-GB" sz="2400" dirty="0">
                <a:latin typeface="Arial" panose="020B0604020202020204" pitchFamily="34" charset="0"/>
                <a:cs typeface="Arial" panose="020B0604020202020204" pitchFamily="34" charset="0"/>
              </a:rPr>
              <a:t> on </a:t>
            </a:r>
            <a:r>
              <a:rPr lang="en-GB" sz="2400" dirty="0" err="1">
                <a:latin typeface="Arial" panose="020B0604020202020204" pitchFamily="34" charset="0"/>
                <a:cs typeface="Arial" panose="020B0604020202020204" pitchFamily="34" charset="0"/>
              </a:rPr>
              <a:t>kokku</a:t>
            </a:r>
            <a:r>
              <a:rPr lang="en-GB" sz="2400" dirty="0">
                <a:latin typeface="Arial" panose="020B0604020202020204" pitchFamily="34" charset="0"/>
                <a:cs typeface="Arial" panose="020B0604020202020204" pitchFamily="34" charset="0"/>
              </a:rPr>
              <a:t> 11(!) </a:t>
            </a:r>
            <a:r>
              <a:rPr lang="en-GB" sz="2400" dirty="0" err="1">
                <a:latin typeface="Arial" panose="020B0604020202020204" pitchFamily="34" charset="0"/>
                <a:cs typeface="Arial" panose="020B0604020202020204" pitchFamily="34" charset="0"/>
              </a:rPr>
              <a:t>ning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positiivne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dopinguproov</a:t>
            </a:r>
            <a:r>
              <a:rPr lang="en-GB" sz="2400" dirty="0">
                <a:latin typeface="Arial" panose="020B0604020202020204" pitchFamily="34" charset="0"/>
                <a:cs typeface="Arial" panose="020B0604020202020204" pitchFamily="34" charset="0"/>
              </a:rPr>
              <a:t> on 1 </a:t>
            </a:r>
            <a:r>
              <a:rPr lang="en-GB" sz="2400" dirty="0" err="1">
                <a:latin typeface="Arial" panose="020B0604020202020204" pitchFamily="34" charset="0"/>
                <a:cs typeface="Arial" panose="020B0604020202020204" pitchFamily="34" charset="0"/>
              </a:rPr>
              <a:t>dopinguvastase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reegli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rikkumine</a:t>
            </a:r>
            <a:r>
              <a:rPr lang="en-GB" sz="2400" dirty="0">
                <a:latin typeface="Arial" panose="020B0604020202020204" pitchFamily="34" charset="0"/>
                <a:cs typeface="Arial" panose="020B0604020202020204" pitchFamily="34" charset="0"/>
              </a:rPr>
              <a:t>.</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a:p>
            <a:pPr marL="0" indent="0">
              <a:lnSpc>
                <a:spcPct val="150000"/>
              </a:lnSpc>
              <a:buNone/>
            </a:pPr>
            <a:r>
              <a:rPr lang="en-GB" sz="2400" dirty="0" err="1">
                <a:latin typeface="Arial" panose="020B0604020202020204" pitchFamily="34" charset="0"/>
                <a:cs typeface="Arial" panose="020B0604020202020204" pitchFamily="34" charset="0"/>
              </a:rPr>
              <a:t>Dopinguvastased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reeglid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kehtivad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nii</a:t>
            </a:r>
            <a:r>
              <a:rPr lang="en-GB" sz="2400"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sportlastele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kui</a:t>
            </a:r>
            <a:r>
              <a:rPr lang="en-GB" sz="2400" dirty="0">
                <a:latin typeface="Arial" panose="020B0604020202020204" pitchFamily="34" charset="0"/>
                <a:cs typeface="Arial" panose="020B0604020202020204" pitchFamily="34" charset="0"/>
              </a:rPr>
              <a:t> ka </a:t>
            </a:r>
            <a:r>
              <a:rPr lang="en-GB" sz="2400" dirty="0" err="1">
                <a:latin typeface="Arial" panose="020B0604020202020204" pitchFamily="34" charset="0"/>
                <a:cs typeface="Arial" panose="020B0604020202020204" pitchFamily="34" charset="0"/>
              </a:rPr>
              <a:t>sportlase</a:t>
            </a:r>
            <a:r>
              <a:rPr lang="en-GB" sz="2400"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tugipersonalile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kelleks</a:t>
            </a:r>
            <a:r>
              <a:rPr lang="en-GB" sz="2400" dirty="0">
                <a:latin typeface="Arial" panose="020B0604020202020204" pitchFamily="34" charset="0"/>
                <a:cs typeface="Arial" panose="020B0604020202020204" pitchFamily="34" charset="0"/>
              </a:rPr>
              <a:t> on:</a:t>
            </a:r>
          </a:p>
          <a:p>
            <a:pPr marL="0" indent="0">
              <a:lnSpc>
                <a:spcPct val="150000"/>
              </a:lnSpc>
              <a:buNone/>
            </a:pPr>
            <a:r>
              <a:rPr lang="en-GB" sz="2000" dirty="0" err="1">
                <a:latin typeface="Arial" panose="020B0604020202020204" pitchFamily="34" charset="0"/>
                <a:cs typeface="Arial" panose="020B0604020202020204" pitchFamily="34" charset="0"/>
              </a:rPr>
              <a:t>treener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juhendaja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mänedžer</a:t>
            </a:r>
            <a:r>
              <a:rPr lang="en-GB" sz="2000" dirty="0">
                <a:latin typeface="Arial" panose="020B0604020202020204" pitchFamily="34" charset="0"/>
                <a:cs typeface="Arial" panose="020B0604020202020204" pitchFamily="34" charset="0"/>
              </a:rPr>
              <a:t>, agent, </a:t>
            </a:r>
            <a:r>
              <a:rPr lang="en-GB" sz="2000" dirty="0" err="1">
                <a:latin typeface="Arial" panose="020B0604020202020204" pitchFamily="34" charset="0"/>
                <a:cs typeface="Arial" panose="020B0604020202020204" pitchFamily="34" charset="0"/>
              </a:rPr>
              <a:t>võistkonna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abiline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ametnik</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meditsiinipersonal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lapsevanem</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või</a:t>
            </a:r>
            <a:r>
              <a:rPr lang="en-GB" sz="2000" dirty="0">
                <a:latin typeface="Arial" panose="020B0604020202020204" pitchFamily="34" charset="0"/>
                <a:cs typeface="Arial" panose="020B0604020202020204" pitchFamily="34" charset="0"/>
              </a:rPr>
              <a:t> mis </a:t>
            </a:r>
            <a:r>
              <a:rPr lang="en-GB" sz="2000" dirty="0" err="1">
                <a:latin typeface="Arial" panose="020B0604020202020204" pitchFamily="34" charset="0"/>
                <a:cs typeface="Arial" panose="020B0604020202020204" pitchFamily="34" charset="0"/>
              </a:rPr>
              <a:t>tahes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muu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isik</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kes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teeb</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spordivõistlusel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osaleva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sportlasega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koostööd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ravib</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või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abistab</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teda</a:t>
            </a:r>
            <a:r>
              <a:rPr lang="en-GB" sz="2000" dirty="0">
                <a:latin typeface="Arial" panose="020B0604020202020204" pitchFamily="34" charset="0"/>
                <a:cs typeface="Arial" panose="020B0604020202020204" pitchFamily="34" charset="0"/>
              </a:rPr>
              <a:t>.</a:t>
            </a:r>
          </a:p>
          <a:p>
            <a:pPr marL="0" indent="0">
              <a:lnSpc>
                <a:spcPct val="150000"/>
              </a:lnSpc>
              <a:buNone/>
            </a:pP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951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C1DA-E3FE-CD4D-BD4B-A7FFB1D1E444}"/>
              </a:ext>
            </a:extLst>
          </p:cNvPr>
          <p:cNvSpPr>
            <a:spLocks noGrp="1"/>
          </p:cNvSpPr>
          <p:nvPr>
            <p:ph type="title"/>
          </p:nvPr>
        </p:nvSpPr>
        <p:spPr/>
        <p:txBody>
          <a:bodyPr/>
          <a:lstStyle/>
          <a:p>
            <a:r>
              <a:rPr lang="en-EE" b="1" dirty="0">
                <a:latin typeface="Arial" panose="020B0604020202020204" pitchFamily="34" charset="0"/>
                <a:cs typeface="Arial" panose="020B0604020202020204" pitchFamily="34" charset="0"/>
              </a:rPr>
              <a:t>Dopingutestimine</a:t>
            </a:r>
          </a:p>
        </p:txBody>
      </p:sp>
      <p:sp>
        <p:nvSpPr>
          <p:cNvPr id="3" name="Content Placeholder 2">
            <a:extLst>
              <a:ext uri="{FF2B5EF4-FFF2-40B4-BE49-F238E27FC236}">
                <a16:creationId xmlns:a16="http://schemas.microsoft.com/office/drawing/2014/main" id="{4E2380E3-0E81-964A-B50B-4662FB5B62B3}"/>
              </a:ext>
            </a:extLst>
          </p:cNvPr>
          <p:cNvSpPr>
            <a:spLocks noGrp="1"/>
          </p:cNvSpPr>
          <p:nvPr>
            <p:ph idx="1"/>
          </p:nvPr>
        </p:nvSpPr>
        <p:spPr/>
        <p:txBody>
          <a:bodyPr/>
          <a:lstStyle/>
          <a:p>
            <a:pPr marL="0" indent="0">
              <a:buNone/>
            </a:pPr>
            <a:r>
              <a:rPr lang="et-EE" dirty="0">
                <a:latin typeface="Arial" panose="020B0604020202020204" pitchFamily="34" charset="0"/>
                <a:cs typeface="Arial" panose="020B0604020202020204" pitchFamily="34" charset="0"/>
              </a:rPr>
              <a:t>Dopingutestimine toimub nii võistlussiseselt kui võistlusväliselt.</a:t>
            </a:r>
          </a:p>
          <a:p>
            <a:pPr marL="0" indent="0">
              <a:buNone/>
            </a:pPr>
            <a:br>
              <a:rPr lang="et-EE" b="1" dirty="0">
                <a:latin typeface="Arial" panose="020B0604020202020204" pitchFamily="34" charset="0"/>
                <a:cs typeface="Arial" panose="020B0604020202020204" pitchFamily="34" charset="0"/>
              </a:rPr>
            </a:br>
            <a:r>
              <a:rPr lang="et-EE" b="1" dirty="0">
                <a:latin typeface="Arial" panose="020B0604020202020204" pitchFamily="34" charset="0"/>
                <a:cs typeface="Arial" panose="020B0604020202020204" pitchFamily="34" charset="0"/>
              </a:rPr>
              <a:t>Võistlussisene:</a:t>
            </a:r>
          </a:p>
          <a:p>
            <a:r>
              <a:rPr lang="et-EE" dirty="0">
                <a:latin typeface="Arial" panose="020B0604020202020204" pitchFamily="34" charset="0"/>
                <a:cs typeface="Arial" panose="020B0604020202020204" pitchFamily="34" charset="0"/>
              </a:rPr>
              <a:t>ajavahemik, mis algab kell 23.59 sellel päeval enne võistlust, milles sportlane on osalema registreeritud, ja kestab vastava võistluse ning võistlusega seotud proovi võtmise lõpuni.</a:t>
            </a:r>
          </a:p>
          <a:p>
            <a:pPr marL="0" indent="0">
              <a:buNone/>
            </a:pPr>
            <a:endParaRPr lang="et-EE" dirty="0">
              <a:latin typeface="Arial" panose="020B0604020202020204" pitchFamily="34" charset="0"/>
              <a:cs typeface="Arial" panose="020B0604020202020204" pitchFamily="34" charset="0"/>
            </a:endParaRPr>
          </a:p>
          <a:p>
            <a:pPr marL="0" indent="0">
              <a:buNone/>
            </a:pPr>
            <a:r>
              <a:rPr lang="et-EE" b="1" dirty="0">
                <a:latin typeface="Arial" panose="020B0604020202020204" pitchFamily="34" charset="0"/>
                <a:cs typeface="Arial" panose="020B0604020202020204" pitchFamily="34" charset="0"/>
              </a:rPr>
              <a:t>Võistlusväline:</a:t>
            </a:r>
          </a:p>
          <a:p>
            <a:r>
              <a:rPr lang="et-EE" dirty="0">
                <a:latin typeface="Arial" panose="020B0604020202020204" pitchFamily="34" charset="0"/>
                <a:cs typeface="Arial" panose="020B0604020202020204" pitchFamily="34" charset="0"/>
              </a:rPr>
              <a:t> mis tahes ajavahemik, mis ei ole võistlussisene.</a:t>
            </a:r>
          </a:p>
        </p:txBody>
      </p:sp>
    </p:spTree>
    <p:extLst>
      <p:ext uri="{BB962C8B-B14F-4D97-AF65-F5344CB8AC3E}">
        <p14:creationId xmlns:p14="http://schemas.microsoft.com/office/powerpoint/2010/main" val="1057305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240BB-6535-8D46-B8F7-0B446C529F11}"/>
              </a:ext>
            </a:extLst>
          </p:cNvPr>
          <p:cNvSpPr>
            <a:spLocks noGrp="1"/>
          </p:cNvSpPr>
          <p:nvPr>
            <p:ph type="title"/>
          </p:nvPr>
        </p:nvSpPr>
        <p:spPr/>
        <p:txBody>
          <a:bodyPr/>
          <a:lstStyle/>
          <a:p>
            <a:r>
              <a:rPr lang="en-EE" b="1" dirty="0">
                <a:latin typeface="Arial" panose="020B0604020202020204" pitchFamily="34" charset="0"/>
                <a:cs typeface="Arial" panose="020B0604020202020204" pitchFamily="34" charset="0"/>
              </a:rPr>
              <a:t>Sportlase saatja ülesanded</a:t>
            </a:r>
          </a:p>
        </p:txBody>
      </p:sp>
      <p:sp>
        <p:nvSpPr>
          <p:cNvPr id="3" name="Content Placeholder 2">
            <a:extLst>
              <a:ext uri="{FF2B5EF4-FFF2-40B4-BE49-F238E27FC236}">
                <a16:creationId xmlns:a16="http://schemas.microsoft.com/office/drawing/2014/main" id="{9047547D-0A5B-9D47-9921-14885D10252B}"/>
              </a:ext>
            </a:extLst>
          </p:cNvPr>
          <p:cNvSpPr>
            <a:spLocks noGrp="1"/>
          </p:cNvSpPr>
          <p:nvPr>
            <p:ph idx="1"/>
          </p:nvPr>
        </p:nvSpPr>
        <p:spPr/>
        <p:txBody>
          <a:bodyPr>
            <a:normAutofit lnSpcReduction="10000"/>
          </a:bodyPr>
          <a:lstStyle/>
          <a:p>
            <a:pPr marL="0" indent="0">
              <a:buNone/>
            </a:pPr>
            <a:r>
              <a:rPr lang="en-GB" dirty="0" err="1">
                <a:latin typeface="Arial" panose="020B0604020202020204" pitchFamily="34" charset="0"/>
                <a:cs typeface="Arial" panose="020B0604020202020204" pitchFamily="34" charset="0"/>
              </a:rPr>
              <a:t>Sportlase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saatja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teavitab</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sportlast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dopinguproovi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nõudest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ja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saadab</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sportlast</a:t>
            </a:r>
            <a:r>
              <a:rPr lang="en-GB" dirty="0">
                <a:latin typeface="Arial" panose="020B0604020202020204" pitchFamily="34" charset="0"/>
                <a:cs typeface="Arial" panose="020B0604020202020204" pitchFamily="34" charset="0"/>
              </a:rPr>
              <a:t> alates </a:t>
            </a:r>
            <a:r>
              <a:rPr lang="en-GB" dirty="0" err="1">
                <a:latin typeface="Arial" panose="020B0604020202020204" pitchFamily="34" charset="0"/>
                <a:cs typeface="Arial" panose="020B0604020202020204" pitchFamily="34" charset="0"/>
              </a:rPr>
              <a:t>teavitamisest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kuni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lahkumiseni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dopingukontrolli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punktist</a:t>
            </a:r>
            <a:r>
              <a:rPr lang="en-GB" dirty="0">
                <a:latin typeface="Arial" panose="020B0604020202020204" pitchFamily="34" charset="0"/>
                <a:cs typeface="Arial" panose="020B0604020202020204" pitchFamily="34" charset="0"/>
              </a:rPr>
              <a:t>.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err="1">
                <a:latin typeface="Arial" panose="020B0604020202020204" pitchFamily="34" charset="0"/>
                <a:cs typeface="Arial" panose="020B0604020202020204" pitchFamily="34" charset="0"/>
              </a:rPr>
              <a:t>Sportlase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saatjal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avaneb</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võimalus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näha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sportlase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elu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väga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lähedalt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ning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ei</a:t>
            </a:r>
            <a:r>
              <a:rPr lang="en-GB" dirty="0">
                <a:latin typeface="Arial" panose="020B0604020202020204" pitchFamily="34" charset="0"/>
                <a:cs typeface="Arial" panose="020B0604020202020204" pitchFamily="34" charset="0"/>
              </a:rPr>
              <a:t> tohi </a:t>
            </a:r>
            <a:r>
              <a:rPr lang="en-GB" dirty="0" err="1">
                <a:latin typeface="Arial" panose="020B0604020202020204" pitchFamily="34" charset="0"/>
                <a:cs typeface="Arial" panose="020B0604020202020204" pitchFamily="34" charset="0"/>
              </a:rPr>
              <a:t>mitte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mingil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moel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ära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kasutada</a:t>
            </a:r>
            <a:r>
              <a:rPr lang="en-GB" dirty="0">
                <a:latin typeface="Arial" panose="020B0604020202020204" pitchFamily="34" charset="0"/>
                <a:cs typeface="Arial" panose="020B0604020202020204" pitchFamily="34" charset="0"/>
              </a:rPr>
              <a:t>.</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err="1">
                <a:latin typeface="Arial" panose="020B0604020202020204" pitchFamily="34" charset="0"/>
                <a:cs typeface="Arial" panose="020B0604020202020204" pitchFamily="34" charset="0"/>
              </a:rPr>
              <a:t>Sportlast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ja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dopingukontrolli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puudutavat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informatsiooni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tuleb</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hoida</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konfidentsiaalsena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ja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mitte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avaldada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kolmandatele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isikutele</a:t>
            </a:r>
            <a:r>
              <a:rPr lang="en-GB" dirty="0">
                <a:latin typeface="Arial" panose="020B0604020202020204" pitchFamily="34" charset="0"/>
                <a:cs typeface="Arial" panose="020B0604020202020204" pitchFamily="34" charset="0"/>
              </a:rPr>
              <a:t>!</a:t>
            </a:r>
          </a:p>
          <a:p>
            <a:pPr marL="0" indent="0">
              <a:buNone/>
            </a:pPr>
            <a:endParaRPr lang="en-GB" dirty="0"/>
          </a:p>
        </p:txBody>
      </p:sp>
    </p:spTree>
    <p:extLst>
      <p:ext uri="{BB962C8B-B14F-4D97-AF65-F5344CB8AC3E}">
        <p14:creationId xmlns:p14="http://schemas.microsoft.com/office/powerpoint/2010/main" val="648527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79987-2C0B-DC4F-99A3-ABD662B8791B}"/>
              </a:ext>
            </a:extLst>
          </p:cNvPr>
          <p:cNvSpPr>
            <a:spLocks noGrp="1"/>
          </p:cNvSpPr>
          <p:nvPr>
            <p:ph type="title"/>
          </p:nvPr>
        </p:nvSpPr>
        <p:spPr/>
        <p:txBody>
          <a:bodyPr/>
          <a:lstStyle/>
          <a:p>
            <a:r>
              <a:rPr lang="en-EE" b="1" dirty="0">
                <a:latin typeface="Arial" panose="020B0604020202020204" pitchFamily="34" charset="0"/>
                <a:cs typeface="Arial" panose="020B0604020202020204" pitchFamily="34" charset="0"/>
              </a:rPr>
              <a:t>Sportlase saatja ülesanded</a:t>
            </a:r>
            <a:endParaRPr lang="en-EE" dirty="0"/>
          </a:p>
        </p:txBody>
      </p:sp>
      <p:sp>
        <p:nvSpPr>
          <p:cNvPr id="3" name="Content Placeholder 2">
            <a:extLst>
              <a:ext uri="{FF2B5EF4-FFF2-40B4-BE49-F238E27FC236}">
                <a16:creationId xmlns:a16="http://schemas.microsoft.com/office/drawing/2014/main" id="{017716D0-7F14-1C40-AF57-0739D6E1F964}"/>
              </a:ext>
            </a:extLst>
          </p:cNvPr>
          <p:cNvSpPr>
            <a:spLocks noGrp="1"/>
          </p:cNvSpPr>
          <p:nvPr>
            <p:ph idx="1"/>
          </p:nvPr>
        </p:nvSpPr>
        <p:spPr>
          <a:xfrm>
            <a:off x="636608" y="1539434"/>
            <a:ext cx="11100121" cy="5116010"/>
          </a:xfrm>
        </p:spPr>
        <p:txBody>
          <a:bodyPr>
            <a:normAutofit fontScale="92500" lnSpcReduction="20000"/>
          </a:bodyPr>
          <a:lstStyle/>
          <a:p>
            <a:pPr marL="0" indent="0">
              <a:lnSpc>
                <a:spcPct val="120000"/>
              </a:lnSpc>
              <a:buNone/>
            </a:pPr>
            <a:r>
              <a:rPr lang="en-EE" sz="2400" dirty="0">
                <a:latin typeface="Arial" panose="020B0604020202020204" pitchFamily="34" charset="0"/>
                <a:cs typeface="Arial" panose="020B0604020202020204" pitchFamily="34" charset="0"/>
              </a:rPr>
              <a:t>1) Otsi üles konkreetne sportlane ja veendu, et tegemist on õige isikuga (palu tal näidata oma kaelakaarti/akrediteeringut!). Kui tekib probleeme õige sportlase leidmisega, võta koheselt ühendust vastutava testijaga.</a:t>
            </a:r>
            <a:br>
              <a:rPr lang="en-EE" sz="2400" dirty="0">
                <a:latin typeface="Arial" panose="020B0604020202020204" pitchFamily="34" charset="0"/>
                <a:cs typeface="Arial" panose="020B0604020202020204" pitchFamily="34" charset="0"/>
              </a:rPr>
            </a:br>
            <a:endParaRPr lang="en-EE" sz="2400" dirty="0">
              <a:latin typeface="Arial" panose="020B0604020202020204" pitchFamily="34" charset="0"/>
              <a:cs typeface="Arial" panose="020B0604020202020204" pitchFamily="34" charset="0"/>
            </a:endParaRPr>
          </a:p>
          <a:p>
            <a:pPr marL="0" indent="0">
              <a:lnSpc>
                <a:spcPct val="120000"/>
              </a:lnSpc>
              <a:buNone/>
            </a:pPr>
            <a:r>
              <a:rPr lang="en-EE" sz="2400" dirty="0">
                <a:latin typeface="Arial" panose="020B0604020202020204" pitchFamily="34" charset="0"/>
                <a:cs typeface="Arial" panose="020B0604020202020204" pitchFamily="34" charset="0"/>
              </a:rPr>
              <a:t>2) Tutvusta end viisakalt ja rahulikult, esita enda kaelakaart ning selgita, et teda on valitud dopingukontrolli ja tal tuleb anda kas uriini –ja/või vereproov. </a:t>
            </a:r>
            <a:br>
              <a:rPr lang="en-EE" sz="2400" dirty="0">
                <a:latin typeface="Arial" panose="020B0604020202020204" pitchFamily="34" charset="0"/>
                <a:cs typeface="Arial" panose="020B0604020202020204" pitchFamily="34" charset="0"/>
              </a:rPr>
            </a:br>
            <a:endParaRPr lang="en-EE" sz="2400" dirty="0">
              <a:latin typeface="Arial" panose="020B0604020202020204" pitchFamily="34" charset="0"/>
              <a:cs typeface="Arial" panose="020B0604020202020204" pitchFamily="34" charset="0"/>
            </a:endParaRPr>
          </a:p>
          <a:p>
            <a:pPr marL="0" indent="0">
              <a:lnSpc>
                <a:spcPct val="120000"/>
              </a:lnSpc>
              <a:buNone/>
            </a:pPr>
            <a:r>
              <a:rPr lang="en-EE" sz="2400" dirty="0">
                <a:latin typeface="Arial" panose="020B0604020202020204" pitchFamily="34" charset="0"/>
                <a:cs typeface="Arial" panose="020B0604020202020204" pitchFamily="34" charset="0"/>
              </a:rPr>
              <a:t>3) Esita sportlasele kirjalik dopingutesti kutse (dopingukontrollivorm). </a:t>
            </a:r>
            <a:r>
              <a:rPr lang="en-EE" sz="2400" b="1" dirty="0">
                <a:latin typeface="Arial" panose="020B0604020202020204" pitchFamily="34" charset="0"/>
                <a:cs typeface="Arial" panose="020B0604020202020204" pitchFamily="34" charset="0"/>
              </a:rPr>
              <a:t>Märgi sellele kellaaeg, oma nimi ja allkiri. </a:t>
            </a:r>
            <a:r>
              <a:rPr lang="en-EE" sz="2400" dirty="0">
                <a:latin typeface="Arial" panose="020B0604020202020204" pitchFamily="34" charset="0"/>
                <a:cs typeface="Arial" panose="020B0604020202020204" pitchFamily="34" charset="0"/>
              </a:rPr>
              <a:t>Seejärel palu sportlasel vorm läbi lugeda ning </a:t>
            </a:r>
            <a:r>
              <a:rPr lang="en-EE" sz="2400" b="1" dirty="0">
                <a:latin typeface="Arial" panose="020B0604020202020204" pitchFamily="34" charset="0"/>
                <a:cs typeface="Arial" panose="020B0604020202020204" pitchFamily="34" charset="0"/>
              </a:rPr>
              <a:t>allkirjastada</a:t>
            </a:r>
            <a:r>
              <a:rPr lang="en-EE" sz="2400" dirty="0">
                <a:latin typeface="Arial" panose="020B0604020202020204" pitchFamily="34" charset="0"/>
                <a:cs typeface="Arial" panose="020B0604020202020204" pitchFamily="34" charset="0"/>
              </a:rPr>
              <a:t>. Anna sportlasele teavituse koopia. </a:t>
            </a:r>
            <a:br>
              <a:rPr lang="en-EE" sz="2400" dirty="0">
                <a:latin typeface="Arial" panose="020B0604020202020204" pitchFamily="34" charset="0"/>
                <a:cs typeface="Arial" panose="020B0604020202020204" pitchFamily="34" charset="0"/>
              </a:rPr>
            </a:br>
            <a:endParaRPr lang="en-EE" sz="2400" dirty="0">
              <a:latin typeface="Arial" panose="020B0604020202020204" pitchFamily="34" charset="0"/>
              <a:cs typeface="Arial" panose="020B0604020202020204" pitchFamily="34" charset="0"/>
            </a:endParaRPr>
          </a:p>
          <a:p>
            <a:pPr marL="0" indent="0">
              <a:lnSpc>
                <a:spcPct val="120000"/>
              </a:lnSpc>
              <a:buNone/>
            </a:pPr>
            <a:r>
              <a:rPr lang="en-EE" sz="2400" dirty="0">
                <a:latin typeface="Arial" panose="020B0604020202020204" pitchFamily="34" charset="0"/>
                <a:cs typeface="Arial" panose="020B0604020202020204" pitchFamily="34" charset="0"/>
              </a:rPr>
              <a:t>4) Sportlast tuleb jäälgida igal ajahetkel alates teavitamisest kuni sportlase </a:t>
            </a:r>
          </a:p>
          <a:p>
            <a:pPr marL="0" indent="0">
              <a:lnSpc>
                <a:spcPct val="120000"/>
              </a:lnSpc>
              <a:buNone/>
            </a:pPr>
            <a:r>
              <a:rPr lang="en-EE" sz="2400" dirty="0">
                <a:latin typeface="Arial" panose="020B0604020202020204" pitchFamily="34" charset="0"/>
                <a:cs typeface="Arial" panose="020B0604020202020204" pitchFamily="34" charset="0"/>
              </a:rPr>
              <a:t>lahkumiseni dopingukontrollipunktist!</a:t>
            </a:r>
          </a:p>
          <a:p>
            <a:pPr marL="0" indent="0">
              <a:lnSpc>
                <a:spcPct val="110000"/>
              </a:lnSpc>
              <a:buNone/>
            </a:pPr>
            <a:endParaRPr lang="en-EE" sz="2400" dirty="0">
              <a:latin typeface="Arial" panose="020B0604020202020204" pitchFamily="34" charset="0"/>
              <a:cs typeface="Arial" panose="020B0604020202020204" pitchFamily="34" charset="0"/>
            </a:endParaRPr>
          </a:p>
          <a:p>
            <a:pPr marL="0" indent="0">
              <a:lnSpc>
                <a:spcPct val="110000"/>
              </a:lnSpc>
              <a:buNone/>
            </a:pPr>
            <a:endParaRPr lang="en-E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4559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2F29-1950-6140-99D1-3F1EAF5ECAEA}"/>
              </a:ext>
            </a:extLst>
          </p:cNvPr>
          <p:cNvSpPr>
            <a:spLocks noGrp="1"/>
          </p:cNvSpPr>
          <p:nvPr>
            <p:ph type="title"/>
          </p:nvPr>
        </p:nvSpPr>
        <p:spPr>
          <a:xfrm>
            <a:off x="7963382" y="5319091"/>
            <a:ext cx="3494590" cy="468252"/>
          </a:xfrm>
        </p:spPr>
        <p:txBody>
          <a:bodyPr>
            <a:normAutofit fontScale="90000"/>
          </a:bodyPr>
          <a:lstStyle/>
          <a:p>
            <a:endParaRPr lang="en-EE" dirty="0"/>
          </a:p>
        </p:txBody>
      </p:sp>
      <p:sp>
        <p:nvSpPr>
          <p:cNvPr id="3" name="Content Placeholder 2">
            <a:extLst>
              <a:ext uri="{FF2B5EF4-FFF2-40B4-BE49-F238E27FC236}">
                <a16:creationId xmlns:a16="http://schemas.microsoft.com/office/drawing/2014/main" id="{34452777-1962-294E-AC74-ED6FD1AE38E7}"/>
              </a:ext>
            </a:extLst>
          </p:cNvPr>
          <p:cNvSpPr>
            <a:spLocks noGrp="1"/>
          </p:cNvSpPr>
          <p:nvPr>
            <p:ph idx="1"/>
          </p:nvPr>
        </p:nvSpPr>
        <p:spPr>
          <a:xfrm>
            <a:off x="573607" y="319609"/>
            <a:ext cx="10515600" cy="6218781"/>
          </a:xfrm>
        </p:spPr>
        <p:txBody>
          <a:bodyPr>
            <a:normAutofit fontScale="92500" lnSpcReduction="20000"/>
          </a:bodyPr>
          <a:lstStyle/>
          <a:p>
            <a:pPr marL="0" indent="0">
              <a:buNone/>
            </a:pPr>
            <a:endParaRPr lang="en-EE" dirty="0">
              <a:latin typeface="Arial" panose="020B0604020202020204" pitchFamily="34" charset="0"/>
              <a:cs typeface="Arial" panose="020B0604020202020204" pitchFamily="34" charset="0"/>
            </a:endParaRPr>
          </a:p>
          <a:p>
            <a:pPr marL="0" indent="0">
              <a:buNone/>
            </a:pPr>
            <a:r>
              <a:rPr lang="en-EE" dirty="0">
                <a:latin typeface="Arial" panose="020B0604020202020204" pitchFamily="34" charset="0"/>
                <a:cs typeface="Arial" panose="020B0604020202020204" pitchFamily="34" charset="0"/>
              </a:rPr>
              <a:t>5) Tutvusta sportlasele tema õigusi ja kohustusi!</a:t>
            </a:r>
          </a:p>
          <a:p>
            <a:pPr marL="0" indent="0">
              <a:buNone/>
            </a:pPr>
            <a:endParaRPr lang="en-EE" dirty="0">
              <a:latin typeface="Arial" panose="020B0604020202020204" pitchFamily="34" charset="0"/>
              <a:cs typeface="Arial" panose="020B0604020202020204" pitchFamily="34" charset="0"/>
            </a:endParaRPr>
          </a:p>
          <a:p>
            <a:pPr marL="0" indent="0">
              <a:buNone/>
            </a:pPr>
            <a:r>
              <a:rPr lang="en-EE" sz="2400" dirty="0">
                <a:latin typeface="Arial" panose="020B0604020202020204" pitchFamily="34" charset="0"/>
                <a:cs typeface="Arial" panose="020B0604020202020204" pitchFamily="34" charset="0"/>
              </a:rPr>
              <a:t>Dopingukontrolli valitud sportlane:</a:t>
            </a:r>
          </a:p>
          <a:p>
            <a:pPr>
              <a:lnSpc>
                <a:spcPct val="120000"/>
              </a:lnSpc>
            </a:pPr>
            <a:r>
              <a:rPr lang="et-EE" sz="2400" b="1" dirty="0">
                <a:latin typeface="Arial" panose="020B0604020202020204" pitchFamily="34" charset="0"/>
                <a:cs typeface="Arial" panose="020B0604020202020204" pitchFamily="34" charset="0"/>
              </a:rPr>
              <a:t>võib testiruumi kaasa võtta ühe abilise/esindaja / alaealise puhul kohustuslik!</a:t>
            </a:r>
          </a:p>
          <a:p>
            <a:pPr>
              <a:lnSpc>
                <a:spcPct val="120000"/>
              </a:lnSpc>
            </a:pPr>
            <a:r>
              <a:rPr lang="et-EE" sz="2400" dirty="0">
                <a:latin typeface="Arial" panose="020B0604020202020204" pitchFamily="34" charset="0"/>
                <a:cs typeface="Arial" panose="020B0604020202020204" pitchFamily="34" charset="0"/>
              </a:rPr>
              <a:t>esitama pildiga isikut tõendava dokumendi (võistluste akrediteerimiskaart, pass, ID- kaart)</a:t>
            </a:r>
          </a:p>
          <a:p>
            <a:pPr>
              <a:lnSpc>
                <a:spcPct val="120000"/>
              </a:lnSpc>
            </a:pPr>
            <a:r>
              <a:rPr lang="et-EE" sz="2400" dirty="0">
                <a:latin typeface="Arial" panose="020B0604020202020204" pitchFamily="34" charset="0"/>
                <a:cs typeface="Arial" panose="020B0604020202020204" pitchFamily="34" charset="0"/>
              </a:rPr>
              <a:t>peab viibima kogu aeg saatja vaateväljas, kuid tal on õigus:</a:t>
            </a:r>
          </a:p>
          <a:p>
            <a:pPr marL="0" indent="0">
              <a:lnSpc>
                <a:spcPct val="120000"/>
              </a:lnSpc>
              <a:buNone/>
            </a:pPr>
            <a:r>
              <a:rPr lang="et-EE" sz="1900" dirty="0">
                <a:latin typeface="Arial" panose="020B0604020202020204" pitchFamily="34" charset="0"/>
                <a:cs typeface="Arial" panose="020B0604020202020204" pitchFamily="34" charset="0"/>
              </a:rPr>
              <a:t>käia garderoobis riideid vahetamas, teha </a:t>
            </a:r>
            <a:r>
              <a:rPr lang="et-EE" sz="1900" dirty="0" err="1">
                <a:latin typeface="Arial" panose="020B0604020202020204" pitchFamily="34" charset="0"/>
                <a:cs typeface="Arial" panose="020B0604020202020204" pitchFamily="34" charset="0"/>
              </a:rPr>
              <a:t>järelvenitust</a:t>
            </a:r>
            <a:r>
              <a:rPr lang="et-EE" sz="1900" dirty="0">
                <a:latin typeface="Arial" panose="020B0604020202020204" pitchFamily="34" charset="0"/>
                <a:cs typeface="Arial" panose="020B0604020202020204" pitchFamily="34" charset="0"/>
              </a:rPr>
              <a:t>, saada arstiabi, juua, süüa, suhelda meediaga, käia autasustamisel, esindaja ja vajadusel tõlgi leidmine, osaleda võimalikel pooleliolevatel võistlustel</a:t>
            </a:r>
            <a:br>
              <a:rPr lang="et-EE" sz="1900" dirty="0">
                <a:latin typeface="Arial" panose="020B0604020202020204" pitchFamily="34" charset="0"/>
                <a:cs typeface="Arial" panose="020B0604020202020204" pitchFamily="34" charset="0"/>
              </a:rPr>
            </a:br>
            <a:endParaRPr lang="et-EE" sz="1900" dirty="0">
              <a:latin typeface="Arial" panose="020B0604020202020204" pitchFamily="34" charset="0"/>
              <a:cs typeface="Arial" panose="020B0604020202020204" pitchFamily="34" charset="0"/>
            </a:endParaRPr>
          </a:p>
          <a:p>
            <a:pPr>
              <a:lnSpc>
                <a:spcPct val="120000"/>
              </a:lnSpc>
            </a:pPr>
            <a:r>
              <a:rPr lang="et-EE" sz="2400" dirty="0">
                <a:latin typeface="Arial" panose="020B0604020202020204" pitchFamily="34" charset="0"/>
                <a:cs typeface="Arial" panose="020B0604020202020204" pitchFamily="34" charset="0"/>
              </a:rPr>
              <a:t>peab ilmuma dopingukontrolliruumi nii kiiresti kui võimalik</a:t>
            </a:r>
          </a:p>
          <a:p>
            <a:pPr>
              <a:lnSpc>
                <a:spcPct val="120000"/>
              </a:lnSpc>
            </a:pPr>
            <a:r>
              <a:rPr lang="et-EE" sz="2400" dirty="0">
                <a:latin typeface="Arial" panose="020B0604020202020204" pitchFamily="34" charset="0"/>
                <a:cs typeface="Arial" panose="020B0604020202020204" pitchFamily="34" charset="0"/>
              </a:rPr>
              <a:t>ei tohi minna WCsse enne dopinguproovi andmist!</a:t>
            </a:r>
          </a:p>
          <a:p>
            <a:pPr>
              <a:lnSpc>
                <a:spcPct val="120000"/>
              </a:lnSpc>
            </a:pPr>
            <a:r>
              <a:rPr lang="et-EE" sz="2400" dirty="0">
                <a:latin typeface="Arial" panose="020B0604020202020204" pitchFamily="34" charset="0"/>
                <a:cs typeface="Arial" panose="020B0604020202020204" pitchFamily="34" charset="0"/>
              </a:rPr>
              <a:t>saab testimisruumis tarbida pakutavaid jooke. </a:t>
            </a:r>
          </a:p>
          <a:p>
            <a:pPr marL="0" indent="0">
              <a:buNone/>
            </a:pPr>
            <a:endParaRPr lang="en-EE" dirty="0">
              <a:latin typeface="Arial" panose="020B0604020202020204" pitchFamily="34" charset="0"/>
              <a:cs typeface="Arial" panose="020B0604020202020204" pitchFamily="34" charset="0"/>
            </a:endParaRPr>
          </a:p>
          <a:p>
            <a:pPr marL="0" indent="0">
              <a:buNone/>
            </a:pPr>
            <a:endParaRPr lang="en-EE" dirty="0"/>
          </a:p>
        </p:txBody>
      </p:sp>
    </p:spTree>
    <p:extLst>
      <p:ext uri="{BB962C8B-B14F-4D97-AF65-F5344CB8AC3E}">
        <p14:creationId xmlns:p14="http://schemas.microsoft.com/office/powerpoint/2010/main" val="1589835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A43FF-5ECC-F444-8E71-D75D238CF8D0}"/>
              </a:ext>
            </a:extLst>
          </p:cNvPr>
          <p:cNvSpPr>
            <a:spLocks noGrp="1"/>
          </p:cNvSpPr>
          <p:nvPr>
            <p:ph type="title"/>
          </p:nvPr>
        </p:nvSpPr>
        <p:spPr>
          <a:xfrm>
            <a:off x="641431" y="203080"/>
            <a:ext cx="10515600" cy="1325563"/>
          </a:xfrm>
        </p:spPr>
        <p:txBody>
          <a:bodyPr>
            <a:normAutofit fontScale="90000"/>
          </a:bodyPr>
          <a:lstStyle/>
          <a:p>
            <a:br>
              <a:rPr lang="en-EE" sz="3500" dirty="0">
                <a:latin typeface="Arial" panose="020B0604020202020204" pitchFamily="34" charset="0"/>
                <a:cs typeface="Arial" panose="020B0604020202020204" pitchFamily="34" charset="0"/>
              </a:rPr>
            </a:br>
            <a:r>
              <a:rPr lang="en-EE" sz="3500" dirty="0">
                <a:latin typeface="Arial" panose="020B0604020202020204" pitchFamily="34" charset="0"/>
                <a:cs typeface="Arial" panose="020B0604020202020204" pitchFamily="34" charset="0"/>
              </a:rPr>
              <a:t>5) Tutvusta sportlasele tema õigusi ja kohustusi (ENG)</a:t>
            </a:r>
            <a:endParaRPr lang="en-EE" sz="35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5F6F797-B2BC-7342-89D6-82C86F91F4E7}"/>
              </a:ext>
            </a:extLst>
          </p:cNvPr>
          <p:cNvSpPr>
            <a:spLocks noGrp="1"/>
          </p:cNvSpPr>
          <p:nvPr>
            <p:ph idx="1"/>
          </p:nvPr>
        </p:nvSpPr>
        <p:spPr>
          <a:xfrm>
            <a:off x="641431" y="1756800"/>
            <a:ext cx="10515600" cy="4351338"/>
          </a:xfrm>
        </p:spPr>
        <p:txBody>
          <a:bodyPr>
            <a:normAutofit/>
          </a:bodyPr>
          <a:lstStyle/>
          <a:p>
            <a:pPr marL="0" indent="0">
              <a:lnSpc>
                <a:spcPct val="100000"/>
              </a:lnSpc>
              <a:buNone/>
            </a:pPr>
            <a:r>
              <a:rPr lang="en-GB" sz="2400" dirty="0">
                <a:latin typeface="Arial" panose="020B0604020202020204" pitchFamily="34" charset="0"/>
                <a:cs typeface="Arial" panose="020B0604020202020204" pitchFamily="34" charset="0"/>
              </a:rPr>
              <a:t>I now inform you of your rights and responsibilities: </a:t>
            </a:r>
          </a:p>
          <a:p>
            <a:pPr>
              <a:lnSpc>
                <a:spcPct val="100000"/>
              </a:lnSpc>
            </a:pPr>
            <a:r>
              <a:rPr lang="en-GB" sz="2400" b="1" dirty="0">
                <a:latin typeface="Arial" panose="020B0604020202020204" pitchFamily="34" charset="0"/>
                <a:cs typeface="Arial" panose="020B0604020202020204" pitchFamily="34" charset="0"/>
              </a:rPr>
              <a:t>You have the right for a representative (</a:t>
            </a:r>
            <a:r>
              <a:rPr lang="en-GB" sz="2400" b="1" dirty="0" err="1">
                <a:latin typeface="Arial" panose="020B0604020202020204" pitchFamily="34" charset="0"/>
                <a:cs typeface="Arial" panose="020B0604020202020204" pitchFamily="34" charset="0"/>
              </a:rPr>
              <a:t>eg.</a:t>
            </a:r>
            <a:r>
              <a:rPr lang="en-GB" sz="2400" b="1" dirty="0">
                <a:latin typeface="Arial" panose="020B0604020202020204" pitchFamily="34" charset="0"/>
                <a:cs typeface="Arial" panose="020B0604020202020204" pitchFamily="34" charset="0"/>
              </a:rPr>
              <a:t> coach, manager) / mandatory if underage athlete!</a:t>
            </a:r>
          </a:p>
          <a:p>
            <a:pPr>
              <a:lnSpc>
                <a:spcPct val="100000"/>
              </a:lnSpc>
            </a:pPr>
            <a:r>
              <a:rPr lang="en-GB" sz="2400" dirty="0">
                <a:latin typeface="Arial" panose="020B0604020202020204" pitchFamily="34" charset="0"/>
                <a:cs typeface="Arial" panose="020B0604020202020204" pitchFamily="34" charset="0"/>
              </a:rPr>
              <a:t>You will be chaperoned at all times </a:t>
            </a:r>
          </a:p>
          <a:p>
            <a:pPr>
              <a:lnSpc>
                <a:spcPct val="100000"/>
              </a:lnSpc>
            </a:pPr>
            <a:r>
              <a:rPr lang="en-GB" sz="2400" dirty="0">
                <a:latin typeface="Arial" panose="020B0604020202020204" pitchFamily="34" charset="0"/>
                <a:cs typeface="Arial" panose="020B0604020202020204" pitchFamily="34" charset="0"/>
              </a:rPr>
              <a:t>You have to provide photographic identification (e.g. national ID, passport or accreditation) </a:t>
            </a:r>
          </a:p>
          <a:p>
            <a:pPr>
              <a:lnSpc>
                <a:spcPct val="100000"/>
              </a:lnSpc>
            </a:pPr>
            <a:r>
              <a:rPr lang="en-GB" sz="2400" dirty="0">
                <a:latin typeface="Arial" panose="020B0604020202020204" pitchFamily="34" charset="0"/>
                <a:cs typeface="Arial" panose="020B0604020202020204" pitchFamily="34" charset="0"/>
              </a:rPr>
              <a:t>You have to report to the Doping Control Station (DCS) immediately, but may request a delay for named activities:</a:t>
            </a:r>
          </a:p>
          <a:p>
            <a:pPr marL="0" indent="0">
              <a:lnSpc>
                <a:spcPct val="100000"/>
              </a:lnSpc>
              <a:buNone/>
            </a:pPr>
            <a:r>
              <a:rPr lang="en-GB" sz="2000" dirty="0">
                <a:latin typeface="Arial" panose="020B0604020202020204" pitchFamily="34" charset="0"/>
                <a:cs typeface="Arial" panose="020B0604020202020204" pitchFamily="34" charset="0"/>
              </a:rPr>
              <a:t>Finding a representative, medical treatment, interviews, competing in further competition, obtaining identification, medal ceremony, cool down or change clothes.</a:t>
            </a:r>
          </a:p>
        </p:txBody>
      </p:sp>
    </p:spTree>
    <p:extLst>
      <p:ext uri="{BB962C8B-B14F-4D97-AF65-F5344CB8AC3E}">
        <p14:creationId xmlns:p14="http://schemas.microsoft.com/office/powerpoint/2010/main" val="562152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3EC45-1C14-2347-9516-DA85F782DB54}"/>
              </a:ext>
            </a:extLst>
          </p:cNvPr>
          <p:cNvSpPr>
            <a:spLocks noGrp="1"/>
          </p:cNvSpPr>
          <p:nvPr>
            <p:ph type="title"/>
          </p:nvPr>
        </p:nvSpPr>
        <p:spPr/>
        <p:txBody>
          <a:bodyPr/>
          <a:lstStyle/>
          <a:p>
            <a:r>
              <a:rPr lang="en-EE" b="1" dirty="0">
                <a:latin typeface="Arial" panose="020B0604020202020204" pitchFamily="34" charset="0"/>
                <a:cs typeface="Arial" panose="020B0604020202020204" pitchFamily="34" charset="0"/>
              </a:rPr>
              <a:t>Sportlase saatja ülesanded</a:t>
            </a:r>
          </a:p>
        </p:txBody>
      </p:sp>
      <p:sp>
        <p:nvSpPr>
          <p:cNvPr id="3" name="Content Placeholder 2">
            <a:extLst>
              <a:ext uri="{FF2B5EF4-FFF2-40B4-BE49-F238E27FC236}">
                <a16:creationId xmlns:a16="http://schemas.microsoft.com/office/drawing/2014/main" id="{6060ACC1-CEFB-BA4D-9FC8-EBBA23575714}"/>
              </a:ext>
            </a:extLst>
          </p:cNvPr>
          <p:cNvSpPr>
            <a:spLocks noGrp="1"/>
          </p:cNvSpPr>
          <p:nvPr>
            <p:ph idx="1"/>
          </p:nvPr>
        </p:nvSpPr>
        <p:spPr>
          <a:xfrm>
            <a:off x="838200" y="1905835"/>
            <a:ext cx="5578642" cy="4351338"/>
          </a:xfrm>
        </p:spPr>
        <p:txBody>
          <a:bodyPr/>
          <a:lstStyle/>
          <a:p>
            <a:pPr marL="0" indent="0">
              <a:buNone/>
            </a:pPr>
            <a:r>
              <a:rPr lang="en-GB" b="1" dirty="0" err="1">
                <a:latin typeface="Arial" panose="020B0604020202020204" pitchFamily="34" charset="0"/>
                <a:cs typeface="Arial" panose="020B0604020202020204" pitchFamily="34" charset="0"/>
              </a:rPr>
              <a:t>Kui</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sportlane</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keeldub</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proovi</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andmisest</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ja</a:t>
            </a:r>
            <a:r>
              <a:rPr lang="en-GB" b="1" dirty="0">
                <a:latin typeface="Arial" panose="020B0604020202020204" pitchFamily="34" charset="0"/>
                <a:cs typeface="Arial" panose="020B0604020202020204" pitchFamily="34" charset="0"/>
              </a:rPr>
              <a:t>/</a:t>
            </a:r>
            <a:r>
              <a:rPr lang="en-GB" b="1" dirty="0" err="1">
                <a:latin typeface="Arial" panose="020B0604020202020204" pitchFamily="34" charset="0"/>
                <a:cs typeface="Arial" panose="020B0604020202020204" pitchFamily="34" charset="0"/>
              </a:rPr>
              <a:t>või</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rikub</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reegleid</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ning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juhendeid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siis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menetletakse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kui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positiivset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testitulemust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ja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sportlane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võib</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saada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antidopinguvastase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reegli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rikkumise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eest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karistuse</a:t>
            </a:r>
            <a:r>
              <a:rPr lang="en-GB" dirty="0">
                <a:latin typeface="Arial" panose="020B0604020202020204" pitchFamily="34" charset="0"/>
                <a:cs typeface="Arial" panose="020B0604020202020204" pitchFamily="34" charset="0"/>
              </a:rPr>
              <a:t>.</a:t>
            </a:r>
          </a:p>
        </p:txBody>
      </p:sp>
      <p:pic>
        <p:nvPicPr>
          <p:cNvPr id="5" name="Picture 4" descr="A picture containing drawing&#10;&#10;Description automatically generated">
            <a:extLst>
              <a:ext uri="{FF2B5EF4-FFF2-40B4-BE49-F238E27FC236}">
                <a16:creationId xmlns:a16="http://schemas.microsoft.com/office/drawing/2014/main" id="{5D9BA0F3-1D47-1B44-B8FB-78559159A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1451" y="1905835"/>
            <a:ext cx="4652211" cy="4652211"/>
          </a:xfrm>
          <a:prstGeom prst="rect">
            <a:avLst/>
          </a:prstGeom>
        </p:spPr>
      </p:pic>
    </p:spTree>
    <p:extLst>
      <p:ext uri="{BB962C8B-B14F-4D97-AF65-F5344CB8AC3E}">
        <p14:creationId xmlns:p14="http://schemas.microsoft.com/office/powerpoint/2010/main" val="2037452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4DAC-22B8-5948-9C54-D88E882B458B}"/>
              </a:ext>
            </a:extLst>
          </p:cNvPr>
          <p:cNvSpPr>
            <a:spLocks noGrp="1"/>
          </p:cNvSpPr>
          <p:nvPr>
            <p:ph type="title"/>
          </p:nvPr>
        </p:nvSpPr>
        <p:spPr/>
        <p:txBody>
          <a:bodyPr/>
          <a:lstStyle/>
          <a:p>
            <a:r>
              <a:rPr lang="en-EE" b="1" dirty="0">
                <a:latin typeface="Arial" panose="020B0604020202020204" pitchFamily="34" charset="0"/>
                <a:cs typeface="Arial" panose="020B0604020202020204" pitchFamily="34" charset="0"/>
              </a:rPr>
              <a:t>Sportlase saatja ülesanded</a:t>
            </a:r>
          </a:p>
        </p:txBody>
      </p:sp>
      <p:sp>
        <p:nvSpPr>
          <p:cNvPr id="3" name="Content Placeholder 2">
            <a:extLst>
              <a:ext uri="{FF2B5EF4-FFF2-40B4-BE49-F238E27FC236}">
                <a16:creationId xmlns:a16="http://schemas.microsoft.com/office/drawing/2014/main" id="{329D856E-B7C3-D74A-8CC1-0CEF16BD8E9E}"/>
              </a:ext>
            </a:extLst>
          </p:cNvPr>
          <p:cNvSpPr>
            <a:spLocks noGrp="1"/>
          </p:cNvSpPr>
          <p:nvPr>
            <p:ph idx="1"/>
          </p:nvPr>
        </p:nvSpPr>
        <p:spPr/>
        <p:txBody>
          <a:bodyPr/>
          <a:lstStyle/>
          <a:p>
            <a:pPr marL="0" indent="0">
              <a:lnSpc>
                <a:spcPct val="100000"/>
              </a:lnSpc>
              <a:buNone/>
            </a:pPr>
            <a:r>
              <a:rPr lang="en-EE" dirty="0">
                <a:latin typeface="Arial" panose="020B0604020202020204" pitchFamily="34" charset="0"/>
                <a:cs typeface="Arial" panose="020B0604020202020204" pitchFamily="34" charset="0"/>
              </a:rPr>
              <a:t>6) </a:t>
            </a:r>
            <a:r>
              <a:rPr lang="en-GB" b="1" dirty="0" err="1">
                <a:latin typeface="Arial" panose="020B0604020202020204" pitchFamily="34" charset="0"/>
                <a:cs typeface="Arial" panose="020B0604020202020204" pitchFamily="34" charset="0"/>
              </a:rPr>
              <a:t>Kui</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sportlane</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keeldub</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teavitusele</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alla</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kirjutamast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keeldub</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testimisele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ilmumast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või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üritab</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vältida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saatja</a:t>
            </a:r>
            <a:r>
              <a:rPr lang="en-GB" dirty="0">
                <a:latin typeface="Arial" panose="020B0604020202020204" pitchFamily="34" charset="0"/>
                <a:cs typeface="Arial" panose="020B0604020202020204" pitchFamily="34" charset="0"/>
              </a:rPr>
              <a:t> valve all </a:t>
            </a:r>
            <a:r>
              <a:rPr lang="en-GB" dirty="0" err="1">
                <a:latin typeface="Arial" panose="020B0604020202020204" pitchFamily="34" charset="0"/>
                <a:cs typeface="Arial" panose="020B0604020202020204" pitchFamily="34" charset="0"/>
              </a:rPr>
              <a:t>olemist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või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käitub</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muudmoodi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ebatavaliselt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tuleb</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sellest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koheselt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testijatele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teada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anda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Mingil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juhul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ära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jäta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sportlast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üksinda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vaid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ürita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saada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juhtunu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juurde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koheselt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tunnistajad</a:t>
            </a:r>
            <a:r>
              <a:rPr lang="en-GB" dirty="0">
                <a:latin typeface="Arial" panose="020B0604020202020204" pitchFamily="34" charset="0"/>
                <a:cs typeface="Arial" panose="020B0604020202020204" pitchFamily="34" charset="0"/>
              </a:rPr>
              <a:t>. </a:t>
            </a:r>
          </a:p>
          <a:p>
            <a:pPr marL="0" indent="0">
              <a:lnSpc>
                <a:spcPct val="100000"/>
              </a:lnSpc>
              <a:buNone/>
            </a:pPr>
            <a:endParaRPr lang="en-EE" dirty="0">
              <a:latin typeface="Arial" panose="020B0604020202020204" pitchFamily="34" charset="0"/>
              <a:cs typeface="Arial" panose="020B0604020202020204" pitchFamily="34" charset="0"/>
            </a:endParaRPr>
          </a:p>
          <a:p>
            <a:pPr marL="0" indent="0">
              <a:lnSpc>
                <a:spcPct val="100000"/>
              </a:lnSpc>
              <a:buNone/>
            </a:pPr>
            <a:r>
              <a:rPr lang="en-EE" dirty="0">
                <a:latin typeface="Arial" panose="020B0604020202020204" pitchFamily="34" charset="0"/>
                <a:cs typeface="Arial" panose="020B0604020202020204" pitchFamily="34" charset="0"/>
              </a:rPr>
              <a:t>7) </a:t>
            </a:r>
            <a:r>
              <a:rPr lang="en-GB" dirty="0" err="1">
                <a:latin typeface="Arial" panose="020B0604020202020204" pitchFamily="34" charset="0"/>
                <a:cs typeface="Arial" panose="020B0604020202020204" pitchFamily="34" charset="0"/>
              </a:rPr>
              <a:t>Sinu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kui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saatja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kohustused</a:t>
            </a:r>
            <a:r>
              <a:rPr lang="en-GB" dirty="0">
                <a:latin typeface="Arial" panose="020B0604020202020204" pitchFamily="34" charset="0"/>
                <a:cs typeface="Arial" panose="020B0604020202020204" pitchFamily="34" charset="0"/>
              </a:rPr>
              <a:t> on </a:t>
            </a:r>
            <a:r>
              <a:rPr lang="en-GB" dirty="0" err="1">
                <a:latin typeface="Arial" panose="020B0604020202020204" pitchFamily="34" charset="0"/>
                <a:cs typeface="Arial" panose="020B0604020202020204" pitchFamily="34" charset="0"/>
              </a:rPr>
              <a:t>lõppenud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kui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oled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sportlase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saatnud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dopingukontrolliruumi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ja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saanud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vastutavalt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testijalt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loa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lahkumiseks</a:t>
            </a:r>
            <a:r>
              <a:rPr lang="en-GB" dirty="0">
                <a:latin typeface="Arial" panose="020B0604020202020204" pitchFamily="34" charset="0"/>
                <a:cs typeface="Arial" panose="020B0604020202020204" pitchFamily="34" charset="0"/>
              </a:rPr>
              <a:t>.</a:t>
            </a:r>
            <a:endParaRPr lang="en-E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547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5BAE-6EB1-D343-A60C-7216CAA9E496}"/>
              </a:ext>
            </a:extLst>
          </p:cNvPr>
          <p:cNvSpPr>
            <a:spLocks noGrp="1"/>
          </p:cNvSpPr>
          <p:nvPr>
            <p:ph type="title"/>
          </p:nvPr>
        </p:nvSpPr>
        <p:spPr/>
        <p:txBody>
          <a:bodyPr/>
          <a:lstStyle/>
          <a:p>
            <a:r>
              <a:rPr lang="en-EE" b="1" dirty="0">
                <a:latin typeface="Arial" panose="020B0604020202020204" pitchFamily="34" charset="0"/>
                <a:cs typeface="Arial" panose="020B0604020202020204" pitchFamily="34" charset="0"/>
              </a:rPr>
              <a:t>Sportlase saatja nõuded</a:t>
            </a:r>
          </a:p>
        </p:txBody>
      </p:sp>
      <p:sp>
        <p:nvSpPr>
          <p:cNvPr id="3" name="Content Placeholder 2">
            <a:extLst>
              <a:ext uri="{FF2B5EF4-FFF2-40B4-BE49-F238E27FC236}">
                <a16:creationId xmlns:a16="http://schemas.microsoft.com/office/drawing/2014/main" id="{39A0F4F7-D94C-4149-BF63-14B240A2B7EF}"/>
              </a:ext>
            </a:extLst>
          </p:cNvPr>
          <p:cNvSpPr>
            <a:spLocks noGrp="1"/>
          </p:cNvSpPr>
          <p:nvPr>
            <p:ph idx="1"/>
          </p:nvPr>
        </p:nvSpPr>
        <p:spPr/>
        <p:txBody>
          <a:bodyPr>
            <a:normAutofit fontScale="92500" lnSpcReduction="20000"/>
          </a:bodyPr>
          <a:lstStyle/>
          <a:p>
            <a:pPr>
              <a:lnSpc>
                <a:spcPct val="120000"/>
              </a:lnSpc>
            </a:pPr>
            <a:r>
              <a:rPr lang="en-EE" dirty="0">
                <a:latin typeface="Arial" panose="020B0604020202020204" pitchFamily="34" charset="0"/>
                <a:cs typeface="Arial" panose="020B0604020202020204" pitchFamily="34" charset="0"/>
              </a:rPr>
              <a:t>Kõnni sportlasega kõrvuti või veidi tema taga. MITTE KUNAGI ära kõnni sportlase ees, sest nii ei ole sul võimalik teda jälgida!</a:t>
            </a:r>
          </a:p>
          <a:p>
            <a:pPr>
              <a:lnSpc>
                <a:spcPct val="120000"/>
              </a:lnSpc>
            </a:pPr>
            <a:r>
              <a:rPr lang="en-EE" dirty="0">
                <a:latin typeface="Arial" panose="020B0604020202020204" pitchFamily="34" charset="0"/>
                <a:cs typeface="Arial" panose="020B0604020202020204" pitchFamily="34" charset="0"/>
              </a:rPr>
              <a:t>Proovi hoida eemale meediast ja avalikust tähelepanust</a:t>
            </a:r>
          </a:p>
          <a:p>
            <a:pPr>
              <a:lnSpc>
                <a:spcPct val="120000"/>
              </a:lnSpc>
            </a:pPr>
            <a:r>
              <a:rPr lang="en-EE" dirty="0">
                <a:latin typeface="Arial" panose="020B0604020202020204" pitchFamily="34" charset="0"/>
                <a:cs typeface="Arial" panose="020B0604020202020204" pitchFamily="34" charset="0"/>
              </a:rPr>
              <a:t>Veendu, et sportlane on sinu järelvalve all kuniks dopingutestija võtab sportlase vastu dopingukontrolliruumi. </a:t>
            </a:r>
          </a:p>
          <a:p>
            <a:pPr>
              <a:lnSpc>
                <a:spcPct val="120000"/>
              </a:lnSpc>
            </a:pPr>
            <a:r>
              <a:rPr lang="en-EE" dirty="0">
                <a:latin typeface="Arial" panose="020B0604020202020204" pitchFamily="34" charset="0"/>
                <a:cs typeface="Arial" panose="020B0604020202020204" pitchFamily="34" charset="0"/>
              </a:rPr>
              <a:t>Sportlane EI TOHI käia duši all või külastada tualettruumi ennem dopingukontrolli ruumi jõudmist. </a:t>
            </a:r>
          </a:p>
          <a:p>
            <a:pPr>
              <a:lnSpc>
                <a:spcPct val="120000"/>
              </a:lnSpc>
            </a:pPr>
            <a:r>
              <a:rPr lang="en-EE" dirty="0">
                <a:latin typeface="Arial" panose="020B0604020202020204" pitchFamily="34" charset="0"/>
                <a:cs typeface="Arial" panose="020B0604020202020204" pitchFamily="34" charset="0"/>
              </a:rPr>
              <a:t>Igasugusest kahtlasest sportlasepoolsest käitumisest tuleb anda koheselt teada! </a:t>
            </a:r>
          </a:p>
        </p:txBody>
      </p:sp>
    </p:spTree>
    <p:extLst>
      <p:ext uri="{BB962C8B-B14F-4D97-AF65-F5344CB8AC3E}">
        <p14:creationId xmlns:p14="http://schemas.microsoft.com/office/powerpoint/2010/main" val="367280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0B848-FDD3-6A4D-9A7C-89F0C737F827}"/>
              </a:ext>
            </a:extLst>
          </p:cNvPr>
          <p:cNvSpPr>
            <a:spLocks noGrp="1"/>
          </p:cNvSpPr>
          <p:nvPr>
            <p:ph type="title"/>
          </p:nvPr>
        </p:nvSpPr>
        <p:spPr/>
        <p:txBody>
          <a:bodyPr/>
          <a:lstStyle/>
          <a:p>
            <a:r>
              <a:rPr lang="en-EE" b="1" dirty="0">
                <a:latin typeface="Arial" panose="020B0604020202020204" pitchFamily="34" charset="0"/>
                <a:cs typeface="Arial" panose="020B0604020202020204" pitchFamily="34" charset="0"/>
              </a:rPr>
              <a:t>OLULINE!</a:t>
            </a:r>
          </a:p>
        </p:txBody>
      </p:sp>
      <p:sp>
        <p:nvSpPr>
          <p:cNvPr id="3" name="Content Placeholder 2">
            <a:extLst>
              <a:ext uri="{FF2B5EF4-FFF2-40B4-BE49-F238E27FC236}">
                <a16:creationId xmlns:a16="http://schemas.microsoft.com/office/drawing/2014/main" id="{F1446940-DF08-AC40-A439-9224CF5ABF6A}"/>
              </a:ext>
            </a:extLst>
          </p:cNvPr>
          <p:cNvSpPr>
            <a:spLocks noGrp="1"/>
          </p:cNvSpPr>
          <p:nvPr>
            <p:ph idx="1"/>
          </p:nvPr>
        </p:nvSpPr>
        <p:spPr>
          <a:xfrm>
            <a:off x="838201" y="1825624"/>
            <a:ext cx="10960510" cy="4476853"/>
          </a:xfrm>
        </p:spPr>
        <p:txBody>
          <a:bodyPr>
            <a:normAutofit fontScale="77500" lnSpcReduction="20000"/>
          </a:bodyPr>
          <a:lstStyle/>
          <a:p>
            <a:pPr marL="0" indent="0">
              <a:buNone/>
            </a:pPr>
            <a:r>
              <a:rPr lang="en-EE" b="1" dirty="0">
                <a:latin typeface="Arial" panose="020B0604020202020204" pitchFamily="34" charset="0"/>
                <a:cs typeface="Arial" panose="020B0604020202020204" pitchFamily="34" charset="0"/>
              </a:rPr>
              <a:t>AKREDITEERIMINE KADRIORU STAADIONIL:</a:t>
            </a:r>
          </a:p>
          <a:p>
            <a:pPr marL="0" indent="0">
              <a:buNone/>
            </a:pPr>
            <a:r>
              <a:rPr lang="en-EE" dirty="0">
                <a:latin typeface="Arial" panose="020B0604020202020204" pitchFamily="34" charset="0"/>
                <a:cs typeface="Arial" panose="020B0604020202020204" pitchFamily="34" charset="0"/>
              </a:rPr>
              <a:t>ESMASPÄEV 10:00-16:00</a:t>
            </a:r>
          </a:p>
          <a:p>
            <a:pPr marL="0" indent="0">
              <a:buNone/>
            </a:pPr>
            <a:r>
              <a:rPr lang="en-EE" dirty="0">
                <a:latin typeface="Arial" panose="020B0604020202020204" pitchFamily="34" charset="0"/>
                <a:cs typeface="Arial" panose="020B0604020202020204" pitchFamily="34" charset="0"/>
              </a:rPr>
              <a:t>TEISIP-PÜHAP 09:00-18:00</a:t>
            </a:r>
          </a:p>
          <a:p>
            <a:pPr marL="0" indent="0">
              <a:buNone/>
            </a:pPr>
            <a:endParaRPr lang="en-EE" dirty="0">
              <a:latin typeface="Arial" panose="020B0604020202020204" pitchFamily="34" charset="0"/>
              <a:cs typeface="Arial" panose="020B0604020202020204" pitchFamily="34" charset="0"/>
            </a:endParaRPr>
          </a:p>
          <a:p>
            <a:pPr marL="0" indent="0">
              <a:lnSpc>
                <a:spcPct val="120000"/>
              </a:lnSpc>
              <a:buNone/>
            </a:pPr>
            <a:r>
              <a:rPr lang="en-EE" b="1" dirty="0">
                <a:latin typeface="Arial" panose="020B0604020202020204" pitchFamily="34" charset="0"/>
                <a:cs typeface="Arial" panose="020B0604020202020204" pitchFamily="34" charset="0"/>
              </a:rPr>
              <a:t>VAKTSINEERIMISE/LÄBIPÕDEMISE TÕEND!!! </a:t>
            </a:r>
            <a:r>
              <a:rPr lang="en-GB" b="1" dirty="0">
                <a:latin typeface="Arial" panose="020B0604020202020204" pitchFamily="34" charset="0"/>
                <a:cs typeface="Arial" panose="020B0604020202020204" pitchFamily="34" charset="0"/>
              </a:rPr>
              <a:t>K</a:t>
            </a:r>
            <a:r>
              <a:rPr lang="en-EE" b="1" dirty="0">
                <a:latin typeface="Arial" panose="020B0604020202020204" pitchFamily="34" charset="0"/>
                <a:cs typeface="Arial" panose="020B0604020202020204" pitchFamily="34" charset="0"/>
              </a:rPr>
              <a:t>ui puudub, siis tehakse PCR test!</a:t>
            </a:r>
          </a:p>
          <a:p>
            <a:pPr marL="0" indent="0">
              <a:buNone/>
            </a:pPr>
            <a:endParaRPr lang="en-EE" dirty="0">
              <a:latin typeface="Arial" panose="020B0604020202020204" pitchFamily="34" charset="0"/>
              <a:cs typeface="Arial" panose="020B0604020202020204" pitchFamily="34" charset="0"/>
            </a:endParaRPr>
          </a:p>
          <a:p>
            <a:pPr marL="0" indent="0">
              <a:buNone/>
            </a:pPr>
            <a:r>
              <a:rPr lang="en-EE" dirty="0">
                <a:latin typeface="Arial" panose="020B0604020202020204" pitchFamily="34" charset="0"/>
                <a:cs typeface="Arial" panose="020B0604020202020204" pitchFamily="34" charset="0"/>
              </a:rPr>
              <a:t>Salvesta endale kontakt Marit Jukk +37255581545.</a:t>
            </a:r>
          </a:p>
          <a:p>
            <a:pPr marL="0" indent="0">
              <a:buNone/>
            </a:pPr>
            <a:endParaRPr lang="en-EE" dirty="0">
              <a:latin typeface="Arial" panose="020B0604020202020204" pitchFamily="34" charset="0"/>
              <a:cs typeface="Arial" panose="020B0604020202020204" pitchFamily="34" charset="0"/>
            </a:endParaRPr>
          </a:p>
          <a:p>
            <a:pPr marL="0" indent="0">
              <a:buNone/>
            </a:pPr>
            <a:r>
              <a:rPr lang="en-EE" dirty="0">
                <a:latin typeface="Arial" panose="020B0604020202020204" pitchFamily="34" charset="0"/>
                <a:cs typeface="Arial" panose="020B0604020202020204" pitchFamily="34" charset="0"/>
              </a:rPr>
              <a:t>Palun saada mulle meilile </a:t>
            </a:r>
            <a:r>
              <a:rPr lang="en-EE" dirty="0">
                <a:latin typeface="Arial" panose="020B0604020202020204" pitchFamily="34" charset="0"/>
                <a:cs typeface="Arial" panose="020B0604020202020204" pitchFamily="34" charset="0"/>
                <a:hlinkClick r:id="rId2"/>
              </a:rPr>
              <a:t>marit.jukk@antidoping.ee</a:t>
            </a:r>
            <a:r>
              <a:rPr lang="en-EE" dirty="0">
                <a:latin typeface="Arial" panose="020B0604020202020204" pitchFamily="34" charset="0"/>
                <a:cs typeface="Arial" panose="020B0604020202020204" pitchFamily="34" charset="0"/>
              </a:rPr>
              <a:t> foto endast (jpg. </a:t>
            </a:r>
            <a:r>
              <a:rPr lang="en-GB" dirty="0">
                <a:latin typeface="Arial" panose="020B0604020202020204" pitchFamily="34" charset="0"/>
                <a:cs typeface="Arial" panose="020B0604020202020204" pitchFamily="34" charset="0"/>
              </a:rPr>
              <a:t>f</a:t>
            </a:r>
            <a:r>
              <a:rPr lang="en-EE" dirty="0">
                <a:latin typeface="Arial" panose="020B0604020202020204" pitchFamily="34" charset="0"/>
                <a:cs typeface="Arial" panose="020B0604020202020204" pitchFamily="34" charset="0"/>
              </a:rPr>
              <a:t>ormaadis) </a:t>
            </a:r>
          </a:p>
          <a:p>
            <a:pPr marL="0" indent="0">
              <a:buNone/>
            </a:pPr>
            <a:endParaRPr lang="en-EE" dirty="0">
              <a:latin typeface="Arial" panose="020B0604020202020204" pitchFamily="34" charset="0"/>
              <a:cs typeface="Arial" panose="020B0604020202020204" pitchFamily="34" charset="0"/>
            </a:endParaRPr>
          </a:p>
          <a:p>
            <a:pPr marL="0" indent="0">
              <a:buNone/>
            </a:pPr>
            <a:r>
              <a:rPr lang="en-EE" b="1" dirty="0">
                <a:latin typeface="Arial" panose="020B0604020202020204" pitchFamily="34" charset="0"/>
                <a:cs typeface="Arial" panose="020B0604020202020204" pitchFamily="34" charset="0"/>
              </a:rPr>
              <a:t>HEIDA PILK PEALE GRAAFIKULE!</a:t>
            </a:r>
          </a:p>
          <a:p>
            <a:pPr marL="0" indent="0">
              <a:buNone/>
            </a:pPr>
            <a:endParaRPr lang="en-EE" dirty="0">
              <a:latin typeface="Arial" panose="020B0604020202020204" pitchFamily="34" charset="0"/>
              <a:cs typeface="Arial" panose="020B0604020202020204" pitchFamily="34" charset="0"/>
            </a:endParaRPr>
          </a:p>
          <a:p>
            <a:endParaRPr lang="en-EE" dirty="0">
              <a:latin typeface="Arial" panose="020B0604020202020204" pitchFamily="34" charset="0"/>
              <a:cs typeface="Arial" panose="020B0604020202020204" pitchFamily="34" charset="0"/>
            </a:endParaRPr>
          </a:p>
          <a:p>
            <a:endParaRPr lang="en-E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7406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0FC94-7B2E-D54E-A3E4-D29E4AFA9C1E}"/>
              </a:ext>
            </a:extLst>
          </p:cNvPr>
          <p:cNvSpPr>
            <a:spLocks noGrp="1"/>
          </p:cNvSpPr>
          <p:nvPr>
            <p:ph type="title"/>
          </p:nvPr>
        </p:nvSpPr>
        <p:spPr/>
        <p:txBody>
          <a:bodyPr/>
          <a:lstStyle/>
          <a:p>
            <a:r>
              <a:rPr lang="en-EE" b="1" dirty="0">
                <a:latin typeface="Arial" panose="020B0604020202020204" pitchFamily="34" charset="0"/>
                <a:cs typeface="Arial" panose="020B0604020202020204" pitchFamily="34" charset="0"/>
              </a:rPr>
              <a:t>Sportlase saatja EI TOHI:</a:t>
            </a:r>
          </a:p>
        </p:txBody>
      </p:sp>
      <p:sp>
        <p:nvSpPr>
          <p:cNvPr id="3" name="Content Placeholder 2">
            <a:extLst>
              <a:ext uri="{FF2B5EF4-FFF2-40B4-BE49-F238E27FC236}">
                <a16:creationId xmlns:a16="http://schemas.microsoft.com/office/drawing/2014/main" id="{CA632CEA-2E8C-A849-A151-CCFAB0434122}"/>
              </a:ext>
            </a:extLst>
          </p:cNvPr>
          <p:cNvSpPr>
            <a:spLocks noGrp="1"/>
          </p:cNvSpPr>
          <p:nvPr>
            <p:ph idx="1"/>
          </p:nvPr>
        </p:nvSpPr>
        <p:spPr/>
        <p:txBody>
          <a:bodyPr>
            <a:normAutofit fontScale="92500" lnSpcReduction="10000"/>
          </a:bodyPr>
          <a:lstStyle/>
          <a:p>
            <a:pPr>
              <a:lnSpc>
                <a:spcPct val="120000"/>
              </a:lnSpc>
            </a:pPr>
            <a:r>
              <a:rPr lang="en-EE" dirty="0">
                <a:latin typeface="Arial" panose="020B0604020202020204" pitchFamily="34" charset="0"/>
                <a:cs typeface="Arial" panose="020B0604020202020204" pitchFamily="34" charset="0"/>
              </a:rPr>
              <a:t>KÜSIDA SPORTLASELT AUTOGRAMMI VÕI PILTI!</a:t>
            </a:r>
          </a:p>
          <a:p>
            <a:pPr>
              <a:lnSpc>
                <a:spcPct val="120000"/>
              </a:lnSpc>
            </a:pPr>
            <a:r>
              <a:rPr lang="en-EE" dirty="0">
                <a:latin typeface="Arial" panose="020B0604020202020204" pitchFamily="34" charset="0"/>
                <a:cs typeface="Arial" panose="020B0604020202020204" pitchFamily="34" charset="0"/>
              </a:rPr>
              <a:t>Hoida endale/pildistada dopingukontrollivormi või selles sisalduvat informatsiooni</a:t>
            </a:r>
          </a:p>
          <a:p>
            <a:pPr>
              <a:lnSpc>
                <a:spcPct val="120000"/>
              </a:lnSpc>
            </a:pPr>
            <a:r>
              <a:rPr lang="en-EE" dirty="0">
                <a:latin typeface="Arial" panose="020B0604020202020204" pitchFamily="34" charset="0"/>
                <a:cs typeface="Arial" panose="020B0604020202020204" pitchFamily="34" charset="0"/>
              </a:rPr>
              <a:t>Levitada konfidentsiaalseid isikuandmeid kolmandatele isikutele</a:t>
            </a:r>
          </a:p>
          <a:p>
            <a:pPr>
              <a:lnSpc>
                <a:spcPct val="120000"/>
              </a:lnSpc>
            </a:pPr>
            <a:r>
              <a:rPr lang="en-EE" dirty="0">
                <a:latin typeface="Arial" panose="020B0604020202020204" pitchFamily="34" charset="0"/>
                <a:cs typeface="Arial" panose="020B0604020202020204" pitchFamily="34" charset="0"/>
              </a:rPr>
              <a:t>Teha kihlveokontorites panuseid seoses käesoleva üritusega</a:t>
            </a:r>
          </a:p>
          <a:p>
            <a:pPr>
              <a:lnSpc>
                <a:spcPct val="120000"/>
              </a:lnSpc>
            </a:pPr>
            <a:r>
              <a:rPr lang="en-EE" dirty="0">
                <a:latin typeface="Arial" panose="020B0604020202020204" pitchFamily="34" charset="0"/>
                <a:cs typeface="Arial" panose="020B0604020202020204" pitchFamily="34" charset="0"/>
              </a:rPr>
              <a:t>Pidada sportlastega ebaolulist vestlust ning olla liialt sõbralik</a:t>
            </a:r>
          </a:p>
          <a:p>
            <a:pPr>
              <a:lnSpc>
                <a:spcPct val="120000"/>
              </a:lnSpc>
            </a:pPr>
            <a:r>
              <a:rPr lang="en-EE" dirty="0">
                <a:latin typeface="Arial" panose="020B0604020202020204" pitchFamily="34" charset="0"/>
                <a:cs typeface="Arial" panose="020B0604020202020204" pitchFamily="34" charset="0"/>
              </a:rPr>
              <a:t>Tarvitada alkoholi/narkootilisi aineid või saabuda kohale alkoholi- või narkojoobes</a:t>
            </a:r>
          </a:p>
          <a:p>
            <a:endParaRPr lang="en-EE" dirty="0"/>
          </a:p>
        </p:txBody>
      </p:sp>
    </p:spTree>
    <p:extLst>
      <p:ext uri="{BB962C8B-B14F-4D97-AF65-F5344CB8AC3E}">
        <p14:creationId xmlns:p14="http://schemas.microsoft.com/office/powerpoint/2010/main" val="3732821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F261-B486-4949-8F86-5755BF15465B}"/>
              </a:ext>
            </a:extLst>
          </p:cNvPr>
          <p:cNvSpPr>
            <a:spLocks noGrp="1"/>
          </p:cNvSpPr>
          <p:nvPr>
            <p:ph type="title"/>
          </p:nvPr>
        </p:nvSpPr>
        <p:spPr>
          <a:xfrm>
            <a:off x="645725" y="162451"/>
            <a:ext cx="10515600" cy="1325563"/>
          </a:xfrm>
        </p:spPr>
        <p:txBody>
          <a:bodyPr/>
          <a:lstStyle/>
          <a:p>
            <a:r>
              <a:rPr lang="en-EE" b="1" dirty="0">
                <a:latin typeface="Arial" panose="020B0604020202020204" pitchFamily="34" charset="0"/>
                <a:cs typeface="Arial" panose="020B0604020202020204" pitchFamily="34" charset="0"/>
              </a:rPr>
              <a:t>Dopingukontrolli etapid</a:t>
            </a:r>
          </a:p>
        </p:txBody>
      </p:sp>
      <p:sp>
        <p:nvSpPr>
          <p:cNvPr id="8" name="Title 1">
            <a:extLst>
              <a:ext uri="{FF2B5EF4-FFF2-40B4-BE49-F238E27FC236}">
                <a16:creationId xmlns:a16="http://schemas.microsoft.com/office/drawing/2014/main" id="{9164A9B0-607F-2549-89C5-1E92794D88A2}"/>
              </a:ext>
            </a:extLst>
          </p:cNvPr>
          <p:cNvSpPr txBox="1">
            <a:spLocks/>
          </p:cNvSpPr>
          <p:nvPr/>
        </p:nvSpPr>
        <p:spPr bwMode="auto">
          <a:xfrm>
            <a:off x="753753" y="2323265"/>
            <a:ext cx="7871679" cy="11064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latin typeface="Arial" panose="020B0604020202020204" pitchFamily="34" charset="0"/>
              <a:cs typeface="Arial" panose="020B0604020202020204" pitchFamily="34" charset="0"/>
            </a:endParaRPr>
          </a:p>
        </p:txBody>
      </p:sp>
      <p:grpSp>
        <p:nvGrpSpPr>
          <p:cNvPr id="9" name="Group 22">
            <a:extLst>
              <a:ext uri="{FF2B5EF4-FFF2-40B4-BE49-F238E27FC236}">
                <a16:creationId xmlns:a16="http://schemas.microsoft.com/office/drawing/2014/main" id="{30C5A04C-0D66-4649-B307-63B14DA7419C}"/>
              </a:ext>
            </a:extLst>
          </p:cNvPr>
          <p:cNvGrpSpPr>
            <a:grpSpLocks/>
          </p:cNvGrpSpPr>
          <p:nvPr/>
        </p:nvGrpSpPr>
        <p:grpSpPr bwMode="auto">
          <a:xfrm>
            <a:off x="120043" y="1889434"/>
            <a:ext cx="4184692" cy="4293889"/>
            <a:chOff x="304800" y="1447800"/>
            <a:chExt cx="2384425" cy="2475131"/>
          </a:xfrm>
        </p:grpSpPr>
        <p:pic>
          <p:nvPicPr>
            <p:cNvPr id="10" name="Picture 6">
              <a:extLst>
                <a:ext uri="{FF2B5EF4-FFF2-40B4-BE49-F238E27FC236}">
                  <a16:creationId xmlns:a16="http://schemas.microsoft.com/office/drawing/2014/main" id="{FBA901BF-A103-2745-91A5-DBB416EA2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23844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9">
              <a:extLst>
                <a:ext uri="{FF2B5EF4-FFF2-40B4-BE49-F238E27FC236}">
                  <a16:creationId xmlns:a16="http://schemas.microsoft.com/office/drawing/2014/main" id="{23C8887B-339F-3A47-96B5-4C55EB8EB978}"/>
                </a:ext>
              </a:extLst>
            </p:cNvPr>
            <p:cNvSpPr txBox="1">
              <a:spLocks noChangeArrowheads="1"/>
            </p:cNvSpPr>
            <p:nvPr/>
          </p:nvSpPr>
          <p:spPr bwMode="auto">
            <a:xfrm>
              <a:off x="609600" y="3276600"/>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800" dirty="0" err="1">
                  <a:solidFill>
                    <a:srgbClr val="CC0000"/>
                  </a:solidFill>
                  <a:latin typeface="Arial" charset="0"/>
                </a:rPr>
                <a:t>Sportlase</a:t>
              </a:r>
              <a:r>
                <a:rPr lang="en-US" sz="1800" dirty="0">
                  <a:solidFill>
                    <a:srgbClr val="CC0000"/>
                  </a:solidFill>
                  <a:latin typeface="Arial" charset="0"/>
                </a:rPr>
                <a:t> </a:t>
              </a:r>
              <a:r>
                <a:rPr lang="en-US" sz="1800" dirty="0" err="1">
                  <a:solidFill>
                    <a:srgbClr val="CC0000"/>
                  </a:solidFill>
                  <a:latin typeface="Arial" charset="0"/>
                </a:rPr>
                <a:t>teavitamine</a:t>
              </a:r>
              <a:endParaRPr lang="en-GB" sz="1800" dirty="0">
                <a:solidFill>
                  <a:srgbClr val="CC0000"/>
                </a:solidFill>
                <a:latin typeface="Arial" charset="0"/>
              </a:endParaRPr>
            </a:p>
          </p:txBody>
        </p:sp>
      </p:grpSp>
      <p:sp>
        <p:nvSpPr>
          <p:cNvPr id="45" name="Content Placeholder 44">
            <a:extLst>
              <a:ext uri="{FF2B5EF4-FFF2-40B4-BE49-F238E27FC236}">
                <a16:creationId xmlns:a16="http://schemas.microsoft.com/office/drawing/2014/main" id="{6B30BBD5-E753-8746-84CA-B28148116A5C}"/>
              </a:ext>
            </a:extLst>
          </p:cNvPr>
          <p:cNvSpPr>
            <a:spLocks noGrp="1"/>
          </p:cNvSpPr>
          <p:nvPr>
            <p:ph idx="1"/>
          </p:nvPr>
        </p:nvSpPr>
        <p:spPr>
          <a:xfrm>
            <a:off x="4304735" y="1753921"/>
            <a:ext cx="7018826" cy="4564916"/>
          </a:xfrm>
        </p:spPr>
        <p:txBody>
          <a:bodyPr>
            <a:normAutofit/>
          </a:bodyPr>
          <a:lstStyle/>
          <a:p>
            <a:pPr marL="0" indent="0">
              <a:buNone/>
            </a:pPr>
            <a:r>
              <a:rPr lang="et-EE" sz="2400" dirty="0">
                <a:latin typeface="Arial" panose="020B0604020202020204" pitchFamily="34" charset="0"/>
                <a:cs typeface="Arial" panose="020B0604020202020204" pitchFamily="34" charset="0"/>
              </a:rPr>
              <a:t>Sportlase saatja (</a:t>
            </a:r>
            <a:r>
              <a:rPr lang="et-EE" sz="2400" i="1" dirty="0" err="1">
                <a:latin typeface="Arial" panose="020B0604020202020204" pitchFamily="34" charset="0"/>
                <a:cs typeface="Arial" panose="020B0604020202020204" pitchFamily="34" charset="0"/>
              </a:rPr>
              <a:t>chaperon</a:t>
            </a:r>
            <a:r>
              <a:rPr lang="et-EE" sz="2400" dirty="0" err="1">
                <a:latin typeface="Arial" panose="020B0604020202020204" pitchFamily="34" charset="0"/>
                <a:cs typeface="Arial" panose="020B0604020202020204" pitchFamily="34" charset="0"/>
              </a:rPr>
              <a:t>’i</a:t>
            </a:r>
            <a:r>
              <a:rPr lang="et-EE" sz="2400" dirty="0">
                <a:latin typeface="Arial" panose="020B0604020202020204" pitchFamily="34" charset="0"/>
                <a:cs typeface="Arial" panose="020B0604020202020204" pitchFamily="34" charset="0"/>
              </a:rPr>
              <a:t>) ülesandeks on otsida üles konkreetne sportlane võistluspaigas ning anda talle teada, et ta on valitud dopingukontrolli ning paluda tal kaasa tulla. Seejärel tuleb teha talle ülevaade tema õigustest ja kohustustest (nt tal on õigus kaasa võtta endaga esindaja (treener, mänedžer vms) või tal on kohustus järgida dopingukontrolliruumis </a:t>
            </a:r>
            <a:r>
              <a:rPr lang="et-EE" sz="2400" dirty="0" err="1">
                <a:latin typeface="Arial" panose="020B0604020202020204" pitchFamily="34" charset="0"/>
                <a:cs typeface="Arial" panose="020B0604020202020204" pitchFamily="34" charset="0"/>
              </a:rPr>
              <a:t>dopingutestija</a:t>
            </a:r>
            <a:r>
              <a:rPr lang="et-EE" sz="2400" dirty="0">
                <a:latin typeface="Arial" panose="020B0604020202020204" pitchFamily="34" charset="0"/>
                <a:cs typeface="Arial" panose="020B0604020202020204" pitchFamily="34" charset="0"/>
              </a:rPr>
              <a:t> korraldusi). </a:t>
            </a:r>
            <a:r>
              <a:rPr lang="et-EE" sz="2400" b="1" i="1" dirty="0" err="1">
                <a:latin typeface="Arial" panose="020B0604020202020204" pitchFamily="34" charset="0"/>
                <a:cs typeface="Arial" panose="020B0604020202020204" pitchFamily="34" charset="0"/>
              </a:rPr>
              <a:t>Chaperon</a:t>
            </a:r>
            <a:r>
              <a:rPr lang="et-EE" sz="2400" b="1" dirty="0">
                <a:latin typeface="Arial" panose="020B0604020202020204" pitchFamily="34" charset="0"/>
                <a:cs typeface="Arial" panose="020B0604020202020204" pitchFamily="34" charset="0"/>
              </a:rPr>
              <a:t> jälgib sportlast igal hetkel ja peab juhatama ta dopingukontrolliruumi.</a:t>
            </a:r>
            <a:r>
              <a:rPr lang="et-EE"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9695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F261-B486-4949-8F86-5755BF15465B}"/>
              </a:ext>
            </a:extLst>
          </p:cNvPr>
          <p:cNvSpPr>
            <a:spLocks noGrp="1"/>
          </p:cNvSpPr>
          <p:nvPr>
            <p:ph type="title"/>
          </p:nvPr>
        </p:nvSpPr>
        <p:spPr>
          <a:xfrm>
            <a:off x="546333" y="173577"/>
            <a:ext cx="10515600" cy="1325563"/>
          </a:xfrm>
        </p:spPr>
        <p:txBody>
          <a:bodyPr/>
          <a:lstStyle/>
          <a:p>
            <a:r>
              <a:rPr lang="en-EE" b="1" dirty="0">
                <a:latin typeface="Arial" panose="020B0604020202020204" pitchFamily="34" charset="0"/>
                <a:cs typeface="Arial" panose="020B0604020202020204" pitchFamily="34" charset="0"/>
              </a:rPr>
              <a:t>Dopingukontrolli etapid</a:t>
            </a:r>
          </a:p>
        </p:txBody>
      </p:sp>
      <p:sp>
        <p:nvSpPr>
          <p:cNvPr id="8" name="Title 1">
            <a:extLst>
              <a:ext uri="{FF2B5EF4-FFF2-40B4-BE49-F238E27FC236}">
                <a16:creationId xmlns:a16="http://schemas.microsoft.com/office/drawing/2014/main" id="{9164A9B0-607F-2549-89C5-1E92794D88A2}"/>
              </a:ext>
            </a:extLst>
          </p:cNvPr>
          <p:cNvSpPr txBox="1">
            <a:spLocks/>
          </p:cNvSpPr>
          <p:nvPr/>
        </p:nvSpPr>
        <p:spPr bwMode="auto">
          <a:xfrm>
            <a:off x="753753" y="2323265"/>
            <a:ext cx="7871679" cy="11064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latin typeface="Arial" panose="020B0604020202020204" pitchFamily="34" charset="0"/>
              <a:cs typeface="Arial" panose="020B0604020202020204" pitchFamily="34" charset="0"/>
            </a:endParaRPr>
          </a:p>
        </p:txBody>
      </p:sp>
      <p:grpSp>
        <p:nvGrpSpPr>
          <p:cNvPr id="12" name="Group 23">
            <a:extLst>
              <a:ext uri="{FF2B5EF4-FFF2-40B4-BE49-F238E27FC236}">
                <a16:creationId xmlns:a16="http://schemas.microsoft.com/office/drawing/2014/main" id="{ADE3BD57-8A67-CF43-9BF2-DF7761071F2B}"/>
              </a:ext>
            </a:extLst>
          </p:cNvPr>
          <p:cNvGrpSpPr>
            <a:grpSpLocks/>
          </p:cNvGrpSpPr>
          <p:nvPr/>
        </p:nvGrpSpPr>
        <p:grpSpPr bwMode="auto">
          <a:xfrm>
            <a:off x="926617" y="1249320"/>
            <a:ext cx="2271713" cy="2675930"/>
            <a:chOff x="2590800" y="1524000"/>
            <a:chExt cx="2271713" cy="2675930"/>
          </a:xfrm>
        </p:grpSpPr>
        <p:pic>
          <p:nvPicPr>
            <p:cNvPr id="13" name="Picture 7">
              <a:extLst>
                <a:ext uri="{FF2B5EF4-FFF2-40B4-BE49-F238E27FC236}">
                  <a16:creationId xmlns:a16="http://schemas.microsoft.com/office/drawing/2014/main" id="{568CC7D1-9EAC-8D43-ADCF-E400766C15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0"/>
              <a:ext cx="2195513"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ight Arrow 13">
              <a:extLst>
                <a:ext uri="{FF2B5EF4-FFF2-40B4-BE49-F238E27FC236}">
                  <a16:creationId xmlns:a16="http://schemas.microsoft.com/office/drawing/2014/main" id="{B5EB75FD-5C60-B94F-95BF-46663E5D6729}"/>
                </a:ext>
              </a:extLst>
            </p:cNvPr>
            <p:cNvSpPr/>
            <p:nvPr/>
          </p:nvSpPr>
          <p:spPr bwMode="auto">
            <a:xfrm>
              <a:off x="2590800" y="2133600"/>
              <a:ext cx="533400" cy="228600"/>
            </a:xfrm>
            <a:prstGeom prst="rightArrow">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400" dirty="0">
                <a:solidFill>
                  <a:srgbClr val="FFFFFF"/>
                </a:solidFill>
              </a:endParaRPr>
            </a:p>
          </p:txBody>
        </p:sp>
        <p:sp>
          <p:nvSpPr>
            <p:cNvPr id="15" name="TextBox 20">
              <a:extLst>
                <a:ext uri="{FF2B5EF4-FFF2-40B4-BE49-F238E27FC236}">
                  <a16:creationId xmlns:a16="http://schemas.microsoft.com/office/drawing/2014/main" id="{07B8742A-0D8F-8F40-BE0C-105F7A9B6172}"/>
                </a:ext>
              </a:extLst>
            </p:cNvPr>
            <p:cNvSpPr txBox="1">
              <a:spLocks noChangeArrowheads="1"/>
            </p:cNvSpPr>
            <p:nvPr/>
          </p:nvSpPr>
          <p:spPr bwMode="auto">
            <a:xfrm>
              <a:off x="2819400" y="3276600"/>
              <a:ext cx="198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800" dirty="0" err="1">
                  <a:solidFill>
                    <a:srgbClr val="CC0000"/>
                  </a:solidFill>
                  <a:latin typeface="Arial" charset="0"/>
                </a:rPr>
                <a:t>Saabumine</a:t>
              </a:r>
              <a:r>
                <a:rPr lang="en-US" sz="1800" dirty="0">
                  <a:solidFill>
                    <a:srgbClr val="CC0000"/>
                  </a:solidFill>
                  <a:latin typeface="Arial" charset="0"/>
                </a:rPr>
                <a:t> </a:t>
              </a:r>
              <a:r>
                <a:rPr lang="en-US" sz="1800" dirty="0" err="1">
                  <a:solidFill>
                    <a:srgbClr val="CC0000"/>
                  </a:solidFill>
                  <a:latin typeface="Arial" charset="0"/>
                </a:rPr>
                <a:t>dopingukontrolliruumi</a:t>
              </a:r>
              <a:endParaRPr lang="en-GB" sz="1800" dirty="0">
                <a:solidFill>
                  <a:srgbClr val="CC0000"/>
                </a:solidFill>
                <a:latin typeface="Arial" charset="0"/>
              </a:endParaRPr>
            </a:p>
          </p:txBody>
        </p:sp>
      </p:grpSp>
      <p:grpSp>
        <p:nvGrpSpPr>
          <p:cNvPr id="16" name="Group 26">
            <a:extLst>
              <a:ext uri="{FF2B5EF4-FFF2-40B4-BE49-F238E27FC236}">
                <a16:creationId xmlns:a16="http://schemas.microsoft.com/office/drawing/2014/main" id="{46E4DC8F-A05C-4043-86BB-6B177750E7D3}"/>
              </a:ext>
            </a:extLst>
          </p:cNvPr>
          <p:cNvGrpSpPr>
            <a:grpSpLocks/>
          </p:cNvGrpSpPr>
          <p:nvPr/>
        </p:nvGrpSpPr>
        <p:grpSpPr bwMode="auto">
          <a:xfrm>
            <a:off x="7955564" y="3051064"/>
            <a:ext cx="2667000" cy="3389531"/>
            <a:chOff x="6248400" y="2895600"/>
            <a:chExt cx="2667000" cy="3389531"/>
          </a:xfrm>
        </p:grpSpPr>
        <p:pic>
          <p:nvPicPr>
            <p:cNvPr id="17" name="Picture 4">
              <a:extLst>
                <a:ext uri="{FF2B5EF4-FFF2-40B4-BE49-F238E27FC236}">
                  <a16:creationId xmlns:a16="http://schemas.microsoft.com/office/drawing/2014/main" id="{17EDF05F-1C89-5F4C-91EE-DD29529B5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886200"/>
              <a:ext cx="2454275"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rved Left Arrow 17">
              <a:extLst>
                <a:ext uri="{FF2B5EF4-FFF2-40B4-BE49-F238E27FC236}">
                  <a16:creationId xmlns:a16="http://schemas.microsoft.com/office/drawing/2014/main" id="{84DF51EF-D309-B74C-8E46-4E7AE8A6FE55}"/>
                </a:ext>
              </a:extLst>
            </p:cNvPr>
            <p:cNvSpPr/>
            <p:nvPr/>
          </p:nvSpPr>
          <p:spPr>
            <a:xfrm>
              <a:off x="8458200" y="2895600"/>
              <a:ext cx="457200" cy="1447800"/>
            </a:xfrm>
            <a:prstGeom prst="curved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400" dirty="0">
                <a:solidFill>
                  <a:srgbClr val="000000"/>
                </a:solidFill>
              </a:endParaRPr>
            </a:p>
          </p:txBody>
        </p:sp>
        <p:sp>
          <p:nvSpPr>
            <p:cNvPr id="19" name="TextBox 23">
              <a:extLst>
                <a:ext uri="{FF2B5EF4-FFF2-40B4-BE49-F238E27FC236}">
                  <a16:creationId xmlns:a16="http://schemas.microsoft.com/office/drawing/2014/main" id="{232E682E-4E53-E446-948E-C4802B36156E}"/>
                </a:ext>
              </a:extLst>
            </p:cNvPr>
            <p:cNvSpPr txBox="1">
              <a:spLocks noChangeArrowheads="1"/>
            </p:cNvSpPr>
            <p:nvPr/>
          </p:nvSpPr>
          <p:spPr bwMode="auto">
            <a:xfrm>
              <a:off x="6477000" y="5638800"/>
              <a:ext cx="228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800" dirty="0" err="1">
                  <a:solidFill>
                    <a:srgbClr val="CC0000"/>
                  </a:solidFill>
                  <a:latin typeface="Arial" charset="0"/>
                </a:rPr>
                <a:t>Testikomplekti</a:t>
              </a:r>
              <a:r>
                <a:rPr lang="en-US" sz="1800" dirty="0">
                  <a:solidFill>
                    <a:srgbClr val="CC0000"/>
                  </a:solidFill>
                  <a:latin typeface="Arial" charset="0"/>
                </a:rPr>
                <a:t> </a:t>
              </a:r>
              <a:r>
                <a:rPr lang="en-US" sz="1800" dirty="0" err="1">
                  <a:solidFill>
                    <a:srgbClr val="CC0000"/>
                  </a:solidFill>
                  <a:latin typeface="Arial" charset="0"/>
                </a:rPr>
                <a:t>valimine</a:t>
              </a:r>
              <a:endParaRPr lang="en-GB" sz="1800" dirty="0">
                <a:solidFill>
                  <a:srgbClr val="CC0000"/>
                </a:solidFill>
                <a:latin typeface="Arial" charset="0"/>
              </a:endParaRPr>
            </a:p>
          </p:txBody>
        </p:sp>
      </p:grpSp>
      <p:grpSp>
        <p:nvGrpSpPr>
          <p:cNvPr id="20" name="Group 28">
            <a:extLst>
              <a:ext uri="{FF2B5EF4-FFF2-40B4-BE49-F238E27FC236}">
                <a16:creationId xmlns:a16="http://schemas.microsoft.com/office/drawing/2014/main" id="{D090C817-AAAB-9F48-8A04-B16173906B7B}"/>
              </a:ext>
            </a:extLst>
          </p:cNvPr>
          <p:cNvGrpSpPr>
            <a:grpSpLocks/>
          </p:cNvGrpSpPr>
          <p:nvPr/>
        </p:nvGrpSpPr>
        <p:grpSpPr bwMode="auto">
          <a:xfrm>
            <a:off x="843929" y="4106777"/>
            <a:ext cx="2743200" cy="2170331"/>
            <a:chOff x="457200" y="4038600"/>
            <a:chExt cx="2743200" cy="2170331"/>
          </a:xfrm>
        </p:grpSpPr>
        <p:pic>
          <p:nvPicPr>
            <p:cNvPr id="21" name="Picture 4">
              <a:extLst>
                <a:ext uri="{FF2B5EF4-FFF2-40B4-BE49-F238E27FC236}">
                  <a16:creationId xmlns:a16="http://schemas.microsoft.com/office/drawing/2014/main" id="{CCD7C35B-EDB9-2A43-B954-C44E479FD6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038600"/>
              <a:ext cx="188277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ight Arrow 21">
              <a:extLst>
                <a:ext uri="{FF2B5EF4-FFF2-40B4-BE49-F238E27FC236}">
                  <a16:creationId xmlns:a16="http://schemas.microsoft.com/office/drawing/2014/main" id="{48E36A71-CA86-104C-B901-01EB7FE4CC96}"/>
                </a:ext>
              </a:extLst>
            </p:cNvPr>
            <p:cNvSpPr/>
            <p:nvPr/>
          </p:nvSpPr>
          <p:spPr bwMode="auto">
            <a:xfrm rot="10800000">
              <a:off x="2667000" y="4724400"/>
              <a:ext cx="533400" cy="228600"/>
            </a:xfrm>
            <a:prstGeom prst="rightArrow">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400" dirty="0">
                <a:solidFill>
                  <a:srgbClr val="FFFFFF"/>
                </a:solidFill>
              </a:endParaRPr>
            </a:p>
          </p:txBody>
        </p:sp>
        <p:sp>
          <p:nvSpPr>
            <p:cNvPr id="23" name="TextBox 25">
              <a:extLst>
                <a:ext uri="{FF2B5EF4-FFF2-40B4-BE49-F238E27FC236}">
                  <a16:creationId xmlns:a16="http://schemas.microsoft.com/office/drawing/2014/main" id="{45A40DF4-E72F-304C-AAE5-0DA0E01E66A2}"/>
                </a:ext>
              </a:extLst>
            </p:cNvPr>
            <p:cNvSpPr txBox="1">
              <a:spLocks noChangeArrowheads="1"/>
            </p:cNvSpPr>
            <p:nvPr/>
          </p:nvSpPr>
          <p:spPr bwMode="auto">
            <a:xfrm>
              <a:off x="457200" y="5562600"/>
              <a:ext cx="228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800" dirty="0" err="1">
                  <a:solidFill>
                    <a:srgbClr val="CC0000"/>
                  </a:solidFill>
                  <a:latin typeface="Arial" charset="0"/>
                </a:rPr>
                <a:t>Dopingukontrolli</a:t>
              </a:r>
              <a:r>
                <a:rPr lang="en-US" sz="1800" dirty="0">
                  <a:solidFill>
                    <a:srgbClr val="CC0000"/>
                  </a:solidFill>
                  <a:latin typeface="Arial" charset="0"/>
                </a:rPr>
                <a:t> </a:t>
              </a:r>
              <a:r>
                <a:rPr lang="en-US" sz="1800" dirty="0" err="1">
                  <a:solidFill>
                    <a:srgbClr val="CC0000"/>
                  </a:solidFill>
                  <a:latin typeface="Arial" charset="0"/>
                </a:rPr>
                <a:t>vormi</a:t>
              </a:r>
              <a:r>
                <a:rPr lang="en-US" sz="1800" dirty="0">
                  <a:solidFill>
                    <a:srgbClr val="CC0000"/>
                  </a:solidFill>
                  <a:latin typeface="Arial" charset="0"/>
                </a:rPr>
                <a:t> </a:t>
              </a:r>
              <a:r>
                <a:rPr lang="en-US" sz="1800" dirty="0" err="1">
                  <a:solidFill>
                    <a:srgbClr val="CC0000"/>
                  </a:solidFill>
                  <a:latin typeface="Arial" charset="0"/>
                </a:rPr>
                <a:t>täitmine</a:t>
              </a:r>
              <a:endParaRPr lang="en-GB" sz="1800" dirty="0">
                <a:solidFill>
                  <a:srgbClr val="CC0000"/>
                </a:solidFill>
                <a:latin typeface="Arial" charset="0"/>
              </a:endParaRPr>
            </a:p>
          </p:txBody>
        </p:sp>
      </p:grpSp>
      <p:grpSp>
        <p:nvGrpSpPr>
          <p:cNvPr id="24" name="Group 24">
            <a:extLst>
              <a:ext uri="{FF2B5EF4-FFF2-40B4-BE49-F238E27FC236}">
                <a16:creationId xmlns:a16="http://schemas.microsoft.com/office/drawing/2014/main" id="{A189EA1C-B107-FC4E-980C-23F4A5887ED8}"/>
              </a:ext>
            </a:extLst>
          </p:cNvPr>
          <p:cNvGrpSpPr>
            <a:grpSpLocks/>
          </p:cNvGrpSpPr>
          <p:nvPr/>
        </p:nvGrpSpPr>
        <p:grpSpPr bwMode="auto">
          <a:xfrm>
            <a:off x="3865443" y="1271938"/>
            <a:ext cx="2678232" cy="2381468"/>
            <a:chOff x="4648200" y="1617663"/>
            <a:chExt cx="2678232" cy="2381468"/>
          </a:xfrm>
        </p:grpSpPr>
        <p:pic>
          <p:nvPicPr>
            <p:cNvPr id="25" name="Picture 4">
              <a:extLst>
                <a:ext uri="{FF2B5EF4-FFF2-40B4-BE49-F238E27FC236}">
                  <a16:creationId xmlns:a16="http://schemas.microsoft.com/office/drawing/2014/main" id="{F8CCB219-B6B9-A849-867F-CBC4FC2ACD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617663"/>
              <a:ext cx="16002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1">
              <a:extLst>
                <a:ext uri="{FF2B5EF4-FFF2-40B4-BE49-F238E27FC236}">
                  <a16:creationId xmlns:a16="http://schemas.microsoft.com/office/drawing/2014/main" id="{8ED4CD72-40AF-BC43-9772-BED04C0175E4}"/>
                </a:ext>
              </a:extLst>
            </p:cNvPr>
            <p:cNvSpPr txBox="1">
              <a:spLocks noChangeArrowheads="1"/>
            </p:cNvSpPr>
            <p:nvPr/>
          </p:nvSpPr>
          <p:spPr bwMode="auto">
            <a:xfrm>
              <a:off x="4800599" y="3352800"/>
              <a:ext cx="25258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lvl="1" algn="ctr" eaLnBrk="1" fontAlgn="base" hangingPunct="1">
                <a:spcBef>
                  <a:spcPct val="0"/>
                </a:spcBef>
                <a:spcAft>
                  <a:spcPct val="0"/>
                </a:spcAft>
              </a:pPr>
              <a:r>
                <a:rPr lang="en-US" sz="1800" dirty="0" err="1">
                  <a:solidFill>
                    <a:srgbClr val="CC0000"/>
                  </a:solidFill>
                  <a:latin typeface="Arial" charset="0"/>
                </a:rPr>
                <a:t>Proovivõtuvahendi</a:t>
              </a:r>
              <a:r>
                <a:rPr lang="en-US" sz="1800" dirty="0">
                  <a:solidFill>
                    <a:srgbClr val="CC0000"/>
                  </a:solidFill>
                  <a:latin typeface="Arial" charset="0"/>
                </a:rPr>
                <a:t> </a:t>
              </a:r>
              <a:r>
                <a:rPr lang="en-US" sz="1800" dirty="0" err="1">
                  <a:solidFill>
                    <a:srgbClr val="CC0000"/>
                  </a:solidFill>
                  <a:latin typeface="Arial" charset="0"/>
                </a:rPr>
                <a:t>valimine</a:t>
              </a:r>
              <a:endParaRPr lang="en-GB" sz="1800" dirty="0">
                <a:solidFill>
                  <a:srgbClr val="CC0000"/>
                </a:solidFill>
                <a:latin typeface="Arial" charset="0"/>
              </a:endParaRPr>
            </a:p>
          </p:txBody>
        </p:sp>
        <p:sp>
          <p:nvSpPr>
            <p:cNvPr id="27" name="Right Arrow 26">
              <a:extLst>
                <a:ext uri="{FF2B5EF4-FFF2-40B4-BE49-F238E27FC236}">
                  <a16:creationId xmlns:a16="http://schemas.microsoft.com/office/drawing/2014/main" id="{C1836B99-C565-5348-9907-7A3F0C308E5A}"/>
                </a:ext>
              </a:extLst>
            </p:cNvPr>
            <p:cNvSpPr/>
            <p:nvPr/>
          </p:nvSpPr>
          <p:spPr bwMode="auto">
            <a:xfrm>
              <a:off x="4648200" y="2133600"/>
              <a:ext cx="533400" cy="228600"/>
            </a:xfrm>
            <a:prstGeom prst="rightArrow">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400" dirty="0">
                <a:solidFill>
                  <a:srgbClr val="FFFFFF"/>
                </a:solidFill>
              </a:endParaRPr>
            </a:p>
          </p:txBody>
        </p:sp>
      </p:grpSp>
      <p:grpSp>
        <p:nvGrpSpPr>
          <p:cNvPr id="28" name="Group 25">
            <a:extLst>
              <a:ext uri="{FF2B5EF4-FFF2-40B4-BE49-F238E27FC236}">
                <a16:creationId xmlns:a16="http://schemas.microsoft.com/office/drawing/2014/main" id="{B5A06ACA-006A-ED40-BA23-10992B952655}"/>
              </a:ext>
            </a:extLst>
          </p:cNvPr>
          <p:cNvGrpSpPr>
            <a:grpSpLocks/>
          </p:cNvGrpSpPr>
          <p:nvPr/>
        </p:nvGrpSpPr>
        <p:grpSpPr bwMode="auto">
          <a:xfrm>
            <a:off x="6778676" y="1137936"/>
            <a:ext cx="2438400" cy="2274332"/>
            <a:chOff x="6324600" y="1447800"/>
            <a:chExt cx="2438400" cy="2274332"/>
          </a:xfrm>
        </p:grpSpPr>
        <p:pic>
          <p:nvPicPr>
            <p:cNvPr id="29" name="Picture 4">
              <a:extLst>
                <a:ext uri="{FF2B5EF4-FFF2-40B4-BE49-F238E27FC236}">
                  <a16:creationId xmlns:a16="http://schemas.microsoft.com/office/drawing/2014/main" id="{241A4606-E377-0C4D-B380-1F2EAE3D3A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447800"/>
              <a:ext cx="138588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2">
              <a:extLst>
                <a:ext uri="{FF2B5EF4-FFF2-40B4-BE49-F238E27FC236}">
                  <a16:creationId xmlns:a16="http://schemas.microsoft.com/office/drawing/2014/main" id="{22CC3D5C-4957-3442-BCF2-FC635D0064D4}"/>
                </a:ext>
              </a:extLst>
            </p:cNvPr>
            <p:cNvSpPr txBox="1">
              <a:spLocks noChangeArrowheads="1"/>
            </p:cNvSpPr>
            <p:nvPr/>
          </p:nvSpPr>
          <p:spPr bwMode="auto">
            <a:xfrm>
              <a:off x="6934200" y="3352800"/>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800" dirty="0" err="1">
                  <a:solidFill>
                    <a:srgbClr val="CC0000"/>
                  </a:solidFill>
                  <a:latin typeface="Arial" charset="0"/>
                </a:rPr>
                <a:t>Proovi</a:t>
              </a:r>
              <a:r>
                <a:rPr lang="en-US" sz="1800" dirty="0">
                  <a:solidFill>
                    <a:srgbClr val="CC0000"/>
                  </a:solidFill>
                  <a:latin typeface="Arial" charset="0"/>
                </a:rPr>
                <a:t> </a:t>
              </a:r>
              <a:r>
                <a:rPr lang="en-US" sz="1800" dirty="0" err="1">
                  <a:solidFill>
                    <a:srgbClr val="CC0000"/>
                  </a:solidFill>
                  <a:latin typeface="Arial" charset="0"/>
                </a:rPr>
                <a:t>andmine</a:t>
              </a:r>
              <a:endParaRPr lang="en-GB" sz="1800" dirty="0">
                <a:solidFill>
                  <a:srgbClr val="CC0000"/>
                </a:solidFill>
                <a:latin typeface="Arial" charset="0"/>
              </a:endParaRPr>
            </a:p>
          </p:txBody>
        </p:sp>
        <p:sp>
          <p:nvSpPr>
            <p:cNvPr id="31" name="Right Arrow 30">
              <a:extLst>
                <a:ext uri="{FF2B5EF4-FFF2-40B4-BE49-F238E27FC236}">
                  <a16:creationId xmlns:a16="http://schemas.microsoft.com/office/drawing/2014/main" id="{EB5C9A16-8959-EB47-B0D1-DEDBC3E0335E}"/>
                </a:ext>
              </a:extLst>
            </p:cNvPr>
            <p:cNvSpPr/>
            <p:nvPr/>
          </p:nvSpPr>
          <p:spPr bwMode="auto">
            <a:xfrm>
              <a:off x="6324600" y="2133600"/>
              <a:ext cx="533400" cy="228600"/>
            </a:xfrm>
            <a:prstGeom prst="rightArrow">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400" dirty="0">
                <a:solidFill>
                  <a:srgbClr val="FFFFFF"/>
                </a:solidFill>
              </a:endParaRPr>
            </a:p>
          </p:txBody>
        </p:sp>
      </p:grpSp>
      <p:grpSp>
        <p:nvGrpSpPr>
          <p:cNvPr id="32" name="Group 27">
            <a:extLst>
              <a:ext uri="{FF2B5EF4-FFF2-40B4-BE49-F238E27FC236}">
                <a16:creationId xmlns:a16="http://schemas.microsoft.com/office/drawing/2014/main" id="{E7DBE22A-5289-474D-9FF0-F916E382D8B8}"/>
              </a:ext>
            </a:extLst>
          </p:cNvPr>
          <p:cNvGrpSpPr>
            <a:grpSpLocks/>
          </p:cNvGrpSpPr>
          <p:nvPr/>
        </p:nvGrpSpPr>
        <p:grpSpPr bwMode="auto">
          <a:xfrm>
            <a:off x="3886022" y="4118021"/>
            <a:ext cx="3124200" cy="2322574"/>
            <a:chOff x="3276600" y="3962400"/>
            <a:chExt cx="3124200" cy="2322792"/>
          </a:xfrm>
        </p:grpSpPr>
        <p:pic>
          <p:nvPicPr>
            <p:cNvPr id="33" name="Picture 4">
              <a:extLst>
                <a:ext uri="{FF2B5EF4-FFF2-40B4-BE49-F238E27FC236}">
                  <a16:creationId xmlns:a16="http://schemas.microsoft.com/office/drawing/2014/main" id="{842094CF-11BD-5640-971F-DFD74F116B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962400"/>
              <a:ext cx="2138363"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24">
              <a:extLst>
                <a:ext uri="{FF2B5EF4-FFF2-40B4-BE49-F238E27FC236}">
                  <a16:creationId xmlns:a16="http://schemas.microsoft.com/office/drawing/2014/main" id="{9565BFC6-964F-9B43-8FA7-BCB5F1AAF6B3}"/>
                </a:ext>
              </a:extLst>
            </p:cNvPr>
            <p:cNvSpPr txBox="1">
              <a:spLocks noChangeArrowheads="1"/>
            </p:cNvSpPr>
            <p:nvPr/>
          </p:nvSpPr>
          <p:spPr bwMode="auto">
            <a:xfrm>
              <a:off x="3276600" y="5638800"/>
              <a:ext cx="2058480" cy="64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800" dirty="0" err="1">
                  <a:solidFill>
                    <a:srgbClr val="CC0000"/>
                  </a:solidFill>
                  <a:latin typeface="Arial" charset="0"/>
                </a:rPr>
                <a:t>Proovi</a:t>
              </a:r>
              <a:r>
                <a:rPr lang="en-US" sz="1800" dirty="0">
                  <a:solidFill>
                    <a:srgbClr val="CC0000"/>
                  </a:solidFill>
                  <a:latin typeface="Arial" charset="0"/>
                </a:rPr>
                <a:t> </a:t>
              </a:r>
              <a:r>
                <a:rPr lang="en-US" sz="1800" dirty="0" err="1">
                  <a:solidFill>
                    <a:srgbClr val="CC0000"/>
                  </a:solidFill>
                  <a:latin typeface="Arial" charset="0"/>
                </a:rPr>
                <a:t>jagamine</a:t>
              </a:r>
              <a:r>
                <a:rPr lang="en-US" sz="1800" dirty="0">
                  <a:solidFill>
                    <a:srgbClr val="CC0000"/>
                  </a:solidFill>
                  <a:latin typeface="Arial" charset="0"/>
                </a:rPr>
                <a:t> ja </a:t>
              </a:r>
              <a:r>
                <a:rPr lang="en-US" sz="1800" dirty="0" err="1">
                  <a:solidFill>
                    <a:srgbClr val="CC0000"/>
                  </a:solidFill>
                  <a:latin typeface="Arial" charset="0"/>
                </a:rPr>
                <a:t>sulgemine</a:t>
              </a:r>
              <a:endParaRPr lang="en-GB" sz="1800" dirty="0">
                <a:solidFill>
                  <a:srgbClr val="CC0000"/>
                </a:solidFill>
                <a:latin typeface="Arial" charset="0"/>
              </a:endParaRPr>
            </a:p>
          </p:txBody>
        </p:sp>
        <p:sp>
          <p:nvSpPr>
            <p:cNvPr id="35" name="Right Arrow 34">
              <a:extLst>
                <a:ext uri="{FF2B5EF4-FFF2-40B4-BE49-F238E27FC236}">
                  <a16:creationId xmlns:a16="http://schemas.microsoft.com/office/drawing/2014/main" id="{508BD0D8-6FE4-BC40-B68E-E2B8276382D1}"/>
                </a:ext>
              </a:extLst>
            </p:cNvPr>
            <p:cNvSpPr/>
            <p:nvPr/>
          </p:nvSpPr>
          <p:spPr bwMode="auto">
            <a:xfrm rot="10800000">
              <a:off x="5867400" y="4724472"/>
              <a:ext cx="533400" cy="228621"/>
            </a:xfrm>
            <a:prstGeom prst="rightArrow">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400" dirty="0">
                <a:solidFill>
                  <a:srgbClr val="FFFFFF"/>
                </a:solidFill>
              </a:endParaRPr>
            </a:p>
          </p:txBody>
        </p:sp>
      </p:grpSp>
      <p:grpSp>
        <p:nvGrpSpPr>
          <p:cNvPr id="36" name="Group 34">
            <a:extLst>
              <a:ext uri="{FF2B5EF4-FFF2-40B4-BE49-F238E27FC236}">
                <a16:creationId xmlns:a16="http://schemas.microsoft.com/office/drawing/2014/main" id="{84C6874C-EFFC-E34F-83C1-7EAA5E70CBF5}"/>
              </a:ext>
            </a:extLst>
          </p:cNvPr>
          <p:cNvGrpSpPr>
            <a:grpSpLocks/>
          </p:cNvGrpSpPr>
          <p:nvPr/>
        </p:nvGrpSpPr>
        <p:grpSpPr bwMode="auto">
          <a:xfrm>
            <a:off x="9790513" y="1348931"/>
            <a:ext cx="1036637" cy="1106487"/>
            <a:chOff x="8107363" y="996055"/>
            <a:chExt cx="1036637" cy="1106487"/>
          </a:xfrm>
        </p:grpSpPr>
        <p:pic>
          <p:nvPicPr>
            <p:cNvPr id="37" name="Picture 30">
              <a:extLst>
                <a:ext uri="{FF2B5EF4-FFF2-40B4-BE49-F238E27FC236}">
                  <a16:creationId xmlns:a16="http://schemas.microsoft.com/office/drawing/2014/main" id="{5DBA6BC9-D5FD-D04A-8181-5F2B6064428E}"/>
                </a:ext>
              </a:extLst>
            </p:cNvPr>
            <p:cNvPicPr>
              <a:picLocks noChangeAspect="1" noChangeArrowheads="1"/>
            </p:cNvPicPr>
            <p:nvPr/>
          </p:nvPicPr>
          <p:blipFill>
            <a:blip r:embed="rId8" cstate="print"/>
            <a:srcRect/>
            <a:stretch>
              <a:fillRect/>
            </a:stretch>
          </p:blipFill>
          <p:spPr bwMode="auto">
            <a:xfrm>
              <a:off x="8336431" y="996055"/>
              <a:ext cx="807569" cy="1106487"/>
            </a:xfrm>
            <a:prstGeom prst="round2DiagRect">
              <a:avLst/>
            </a:prstGeom>
            <a:ln>
              <a:noFill/>
            </a:ln>
            <a:effectLst>
              <a:outerShdw blurRad="190500" algn="tl" rotWithShape="0">
                <a:srgbClr val="000000">
                  <a:alpha val="70000"/>
                </a:srgbClr>
              </a:outerShdw>
            </a:effectLst>
          </p:spPr>
        </p:pic>
        <p:grpSp>
          <p:nvGrpSpPr>
            <p:cNvPr id="38" name="Group 9">
              <a:extLst>
                <a:ext uri="{FF2B5EF4-FFF2-40B4-BE49-F238E27FC236}">
                  <a16:creationId xmlns:a16="http://schemas.microsoft.com/office/drawing/2014/main" id="{3F5A3492-6AA7-234F-A130-66B192C2F2D2}"/>
                </a:ext>
              </a:extLst>
            </p:cNvPr>
            <p:cNvGrpSpPr>
              <a:grpSpLocks/>
            </p:cNvGrpSpPr>
            <p:nvPr/>
          </p:nvGrpSpPr>
          <p:grpSpPr bwMode="auto">
            <a:xfrm>
              <a:off x="8107363" y="1447800"/>
              <a:ext cx="598487" cy="276225"/>
              <a:chOff x="7696202" y="3341525"/>
              <a:chExt cx="1219202" cy="635158"/>
            </a:xfrm>
          </p:grpSpPr>
          <p:cxnSp>
            <p:nvCxnSpPr>
              <p:cNvPr id="39" name="Straight Arrow Connector 38">
                <a:extLst>
                  <a:ext uri="{FF2B5EF4-FFF2-40B4-BE49-F238E27FC236}">
                    <a16:creationId xmlns:a16="http://schemas.microsoft.com/office/drawing/2014/main" id="{6589D749-3F4B-F84E-B0CE-FB8EB04F136B}"/>
                  </a:ext>
                </a:extLst>
              </p:cNvPr>
              <p:cNvCxnSpPr/>
              <p:nvPr/>
            </p:nvCxnSpPr>
            <p:spPr>
              <a:xfrm>
                <a:off x="7696202" y="3868764"/>
                <a:ext cx="1219202" cy="0"/>
              </a:xfrm>
              <a:prstGeom prst="straightConnector1">
                <a:avLst/>
              </a:prstGeom>
              <a:ln w="3175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8">
                <a:extLst>
                  <a:ext uri="{FF2B5EF4-FFF2-40B4-BE49-F238E27FC236}">
                    <a16:creationId xmlns:a16="http://schemas.microsoft.com/office/drawing/2014/main" id="{FD250FA5-CD85-A844-8EA1-A3EA39A4C287}"/>
                  </a:ext>
                </a:extLst>
              </p:cNvPr>
              <p:cNvSpPr txBox="1">
                <a:spLocks noChangeArrowheads="1"/>
              </p:cNvSpPr>
              <p:nvPr/>
            </p:nvSpPr>
            <p:spPr bwMode="auto">
              <a:xfrm>
                <a:off x="7696202" y="3341525"/>
                <a:ext cx="1140112" cy="63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fontAlgn="base" hangingPunct="1">
                  <a:spcBef>
                    <a:spcPct val="0"/>
                  </a:spcBef>
                  <a:spcAft>
                    <a:spcPct val="0"/>
                  </a:spcAft>
                </a:pPr>
                <a:r>
                  <a:rPr lang="en-US" sz="1200" b="1" dirty="0">
                    <a:solidFill>
                      <a:srgbClr val="CC0000"/>
                    </a:solidFill>
                    <a:latin typeface="Arial" charset="0"/>
                  </a:rPr>
                  <a:t>90ml</a:t>
                </a:r>
              </a:p>
            </p:txBody>
          </p:sp>
        </p:grpSp>
      </p:grpSp>
      <p:grpSp>
        <p:nvGrpSpPr>
          <p:cNvPr id="41" name="Group 36">
            <a:extLst>
              <a:ext uri="{FF2B5EF4-FFF2-40B4-BE49-F238E27FC236}">
                <a16:creationId xmlns:a16="http://schemas.microsoft.com/office/drawing/2014/main" id="{92903B3B-D1E8-7141-8E5A-01716BDFD09A}"/>
              </a:ext>
            </a:extLst>
          </p:cNvPr>
          <p:cNvGrpSpPr>
            <a:grpSpLocks/>
          </p:cNvGrpSpPr>
          <p:nvPr/>
        </p:nvGrpSpPr>
        <p:grpSpPr bwMode="auto">
          <a:xfrm>
            <a:off x="6605824" y="5274512"/>
            <a:ext cx="1917468" cy="1130224"/>
            <a:chOff x="5257800" y="5943600"/>
            <a:chExt cx="1917468" cy="1129436"/>
          </a:xfrm>
        </p:grpSpPr>
        <p:pic>
          <p:nvPicPr>
            <p:cNvPr id="42" name="Picture 41" descr="7048d8a5c6.jpg">
              <a:extLst>
                <a:ext uri="{FF2B5EF4-FFF2-40B4-BE49-F238E27FC236}">
                  <a16:creationId xmlns:a16="http://schemas.microsoft.com/office/drawing/2014/main" id="{43566362-0678-1847-9461-DD9538AF2DA0}"/>
                </a:ext>
              </a:extLst>
            </p:cNvPr>
            <p:cNvPicPr preferRelativeResize="0">
              <a:picLocks noChangeAspect="1"/>
            </p:cNvPicPr>
            <p:nvPr/>
          </p:nvPicPr>
          <p:blipFill>
            <a:blip r:embed="rId9" cstate="print"/>
            <a:stretch>
              <a:fillRect/>
            </a:stretch>
          </p:blipFill>
          <p:spPr>
            <a:xfrm>
              <a:off x="5257800" y="5943600"/>
              <a:ext cx="762000" cy="762000"/>
            </a:xfrm>
            <a:prstGeom prst="round2DiagRect">
              <a:avLst/>
            </a:prstGeom>
            <a:ln w="88900" cap="sq">
              <a:noFill/>
              <a:miter lim="800000"/>
            </a:ln>
            <a:effectLst>
              <a:outerShdw blurRad="254000" algn="tl" rotWithShape="0">
                <a:srgbClr val="000000">
                  <a:alpha val="43000"/>
                </a:srgbClr>
              </a:outerShdw>
            </a:effectLst>
          </p:spPr>
        </p:pic>
        <p:sp>
          <p:nvSpPr>
            <p:cNvPr id="43" name="TextBox 35">
              <a:extLst>
                <a:ext uri="{FF2B5EF4-FFF2-40B4-BE49-F238E27FC236}">
                  <a16:creationId xmlns:a16="http://schemas.microsoft.com/office/drawing/2014/main" id="{E70BF5DB-1522-BF45-A8F2-AC41C5D7C764}"/>
                </a:ext>
              </a:extLst>
            </p:cNvPr>
            <p:cNvSpPr txBox="1">
              <a:spLocks noChangeArrowheads="1"/>
            </p:cNvSpPr>
            <p:nvPr/>
          </p:nvSpPr>
          <p:spPr bwMode="auto">
            <a:xfrm>
              <a:off x="5956068" y="6488668"/>
              <a:ext cx="1219200" cy="58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fontAlgn="base" hangingPunct="1">
                <a:spcBef>
                  <a:spcPct val="0"/>
                </a:spcBef>
                <a:spcAft>
                  <a:spcPct val="0"/>
                </a:spcAft>
              </a:pPr>
              <a:r>
                <a:rPr lang="en-US" sz="1600" dirty="0" err="1">
                  <a:solidFill>
                    <a:srgbClr val="CC0000"/>
                  </a:solidFill>
                  <a:latin typeface="Arial" charset="0"/>
                </a:rPr>
                <a:t>Erikaalu</a:t>
              </a:r>
              <a:r>
                <a:rPr lang="en-US" sz="1600" dirty="0">
                  <a:solidFill>
                    <a:srgbClr val="CC0000"/>
                  </a:solidFill>
                  <a:latin typeface="Arial" charset="0"/>
                </a:rPr>
                <a:t> </a:t>
              </a:r>
              <a:r>
                <a:rPr lang="en-US" sz="1600" dirty="0" err="1">
                  <a:solidFill>
                    <a:srgbClr val="CC0000"/>
                  </a:solidFill>
                  <a:latin typeface="Arial" charset="0"/>
                </a:rPr>
                <a:t>mõõtmine</a:t>
              </a:r>
              <a:endParaRPr lang="en-GB" sz="1600" dirty="0">
                <a:solidFill>
                  <a:srgbClr val="CC0000"/>
                </a:solidFill>
                <a:latin typeface="Arial" charset="0"/>
              </a:endParaRPr>
            </a:p>
          </p:txBody>
        </p:sp>
      </p:grpSp>
      <p:sp>
        <p:nvSpPr>
          <p:cNvPr id="45" name="Content Placeholder 44">
            <a:extLst>
              <a:ext uri="{FF2B5EF4-FFF2-40B4-BE49-F238E27FC236}">
                <a16:creationId xmlns:a16="http://schemas.microsoft.com/office/drawing/2014/main" id="{6B30BBD5-E753-8746-84CA-B28148116A5C}"/>
              </a:ext>
            </a:extLst>
          </p:cNvPr>
          <p:cNvSpPr>
            <a:spLocks noGrp="1"/>
          </p:cNvSpPr>
          <p:nvPr>
            <p:ph idx="1"/>
          </p:nvPr>
        </p:nvSpPr>
        <p:spPr>
          <a:xfrm>
            <a:off x="4502511" y="3500313"/>
            <a:ext cx="3186978" cy="1057354"/>
          </a:xfrm>
        </p:spPr>
        <p:txBody>
          <a:bodyPr/>
          <a:lstStyle/>
          <a:p>
            <a:endParaRPr lang="en-EE" dirty="0"/>
          </a:p>
        </p:txBody>
      </p:sp>
    </p:spTree>
    <p:extLst>
      <p:ext uri="{BB962C8B-B14F-4D97-AF65-F5344CB8AC3E}">
        <p14:creationId xmlns:p14="http://schemas.microsoft.com/office/powerpoint/2010/main" val="243883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1000" fill="hold"/>
                                        <p:tgtEl>
                                          <p:spTgt spid="24"/>
                                        </p:tgtEl>
                                        <p:attrNameLst>
                                          <p:attrName>ppt_x</p:attrName>
                                        </p:attrNameLst>
                                      </p:cBhvr>
                                      <p:tavLst>
                                        <p:tav tm="0">
                                          <p:val>
                                            <p:strVal val="0-#ppt_w/2"/>
                                          </p:val>
                                        </p:tav>
                                        <p:tav tm="100000">
                                          <p:val>
                                            <p:strVal val="#ppt_x"/>
                                          </p:val>
                                        </p:tav>
                                      </p:tavLst>
                                    </p:anim>
                                    <p:anim calcmode="lin" valueType="num">
                                      <p:cBhvr additive="base">
                                        <p:cTn id="14"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0-#ppt_w/2"/>
                                          </p:val>
                                        </p:tav>
                                        <p:tav tm="100000">
                                          <p:val>
                                            <p:strVal val="#ppt_x"/>
                                          </p:val>
                                        </p:tav>
                                      </p:tavLst>
                                    </p:anim>
                                    <p:anim calcmode="lin" valueType="num">
                                      <p:cBhvr additive="base">
                                        <p:cTn id="20"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1000" fill="hold"/>
                                        <p:tgtEl>
                                          <p:spTgt spid="16"/>
                                        </p:tgtEl>
                                        <p:attrNameLst>
                                          <p:attrName>ppt_x</p:attrName>
                                        </p:attrNameLst>
                                      </p:cBhvr>
                                      <p:tavLst>
                                        <p:tav tm="0">
                                          <p:val>
                                            <p:strVal val="#ppt_x"/>
                                          </p:val>
                                        </p:tav>
                                        <p:tav tm="100000">
                                          <p:val>
                                            <p:strVal val="#ppt_x"/>
                                          </p:val>
                                        </p:tav>
                                      </p:tavLst>
                                    </p:anim>
                                    <p:anim calcmode="lin" valueType="num">
                                      <p:cBhvr additive="base">
                                        <p:cTn id="30"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1+#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1000" fill="hold"/>
                                        <p:tgtEl>
                                          <p:spTgt spid="41"/>
                                        </p:tgtEl>
                                        <p:attrNameLst>
                                          <p:attrName>ppt_x</p:attrName>
                                        </p:attrNameLst>
                                      </p:cBhvr>
                                      <p:tavLst>
                                        <p:tav tm="0">
                                          <p:val>
                                            <p:strVal val="1+#ppt_w/2"/>
                                          </p:val>
                                        </p:tav>
                                        <p:tav tm="100000">
                                          <p:val>
                                            <p:strVal val="#ppt_x"/>
                                          </p:val>
                                        </p:tav>
                                      </p:tavLst>
                                    </p:anim>
                                    <p:anim calcmode="lin" valueType="num">
                                      <p:cBhvr additive="base">
                                        <p:cTn id="42"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1000" fill="hold"/>
                                        <p:tgtEl>
                                          <p:spTgt spid="20"/>
                                        </p:tgtEl>
                                        <p:attrNameLst>
                                          <p:attrName>ppt_x</p:attrName>
                                        </p:attrNameLst>
                                      </p:cBhvr>
                                      <p:tavLst>
                                        <p:tav tm="0">
                                          <p:val>
                                            <p:strVal val="1+#ppt_w/2"/>
                                          </p:val>
                                        </p:tav>
                                        <p:tav tm="100000">
                                          <p:val>
                                            <p:strVal val="#ppt_x"/>
                                          </p:val>
                                        </p:tav>
                                      </p:tavLst>
                                    </p:anim>
                                    <p:anim calcmode="lin" valueType="num">
                                      <p:cBhvr additive="base">
                                        <p:cTn id="4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E3C-EEC8-114E-8344-CA7622C74CDC}"/>
              </a:ext>
            </a:extLst>
          </p:cNvPr>
          <p:cNvSpPr>
            <a:spLocks noGrp="1"/>
          </p:cNvSpPr>
          <p:nvPr>
            <p:ph type="title"/>
          </p:nvPr>
        </p:nvSpPr>
        <p:spPr/>
        <p:txBody>
          <a:bodyPr/>
          <a:lstStyle/>
          <a:p>
            <a:r>
              <a:rPr lang="en-EE" b="1" dirty="0">
                <a:latin typeface="Arial" panose="020B0604020202020204" pitchFamily="34" charset="0"/>
                <a:cs typeface="Arial" panose="020B0604020202020204" pitchFamily="34" charset="0"/>
              </a:rPr>
              <a:t>Dopingukontrollivorm</a:t>
            </a:r>
          </a:p>
        </p:txBody>
      </p:sp>
      <p:pic>
        <p:nvPicPr>
          <p:cNvPr id="1026" name="Picture 2">
            <a:extLst>
              <a:ext uri="{FF2B5EF4-FFF2-40B4-BE49-F238E27FC236}">
                <a16:creationId xmlns:a16="http://schemas.microsoft.com/office/drawing/2014/main" id="{804E936B-C268-8445-A353-0AE9585832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85900"/>
            <a:ext cx="108966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674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CA21895-CCB7-1A42-8AE6-A282B28836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57193" y="355865"/>
            <a:ext cx="8477613" cy="614627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962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8F2916B-8594-044F-BA8E-E2FA34BEC6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2065866"/>
            <a:ext cx="10905066" cy="272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897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0C89-8FEA-E04E-B32A-D64522F7DE09}"/>
              </a:ext>
            </a:extLst>
          </p:cNvPr>
          <p:cNvSpPr>
            <a:spLocks noGrp="1"/>
          </p:cNvSpPr>
          <p:nvPr>
            <p:ph type="title"/>
          </p:nvPr>
        </p:nvSpPr>
        <p:spPr/>
        <p:txBody>
          <a:bodyPr/>
          <a:lstStyle/>
          <a:p>
            <a:r>
              <a:rPr lang="en-EE" b="1" dirty="0">
                <a:latin typeface="Arial" panose="020B0604020202020204" pitchFamily="34" charset="0"/>
                <a:cs typeface="Arial" panose="020B0604020202020204" pitchFamily="34" charset="0"/>
              </a:rPr>
              <a:t>Sportlase saatja</a:t>
            </a:r>
          </a:p>
        </p:txBody>
      </p:sp>
      <p:sp>
        <p:nvSpPr>
          <p:cNvPr id="3" name="Content Placeholder 2">
            <a:extLst>
              <a:ext uri="{FF2B5EF4-FFF2-40B4-BE49-F238E27FC236}">
                <a16:creationId xmlns:a16="http://schemas.microsoft.com/office/drawing/2014/main" id="{6EC40070-D11B-D542-890D-CCC4C7E5C73C}"/>
              </a:ext>
            </a:extLst>
          </p:cNvPr>
          <p:cNvSpPr>
            <a:spLocks noGrp="1"/>
          </p:cNvSpPr>
          <p:nvPr>
            <p:ph idx="1"/>
          </p:nvPr>
        </p:nvSpPr>
        <p:spPr>
          <a:xfrm>
            <a:off x="838200" y="1825625"/>
            <a:ext cx="4920916" cy="4799764"/>
          </a:xfrm>
        </p:spPr>
        <p:txBody>
          <a:bodyPr/>
          <a:lstStyle/>
          <a:p>
            <a:pPr marL="0" indent="0">
              <a:lnSpc>
                <a:spcPct val="100000"/>
              </a:lnSpc>
              <a:buNone/>
            </a:pPr>
            <a:r>
              <a:rPr lang="en-GB" dirty="0" err="1">
                <a:latin typeface="Arial" panose="020B0604020202020204" pitchFamily="34" charset="0"/>
                <a:cs typeface="Arial" panose="020B0604020202020204" pitchFamily="34" charset="0"/>
              </a:rPr>
              <a:t>Oluline</a:t>
            </a:r>
            <a:r>
              <a:rPr lang="en-GB" dirty="0">
                <a:latin typeface="Arial" panose="020B0604020202020204" pitchFamily="34" charset="0"/>
                <a:cs typeface="Arial" panose="020B0604020202020204" pitchFamily="34" charset="0"/>
              </a:rPr>
              <a:t> on </a:t>
            </a:r>
            <a:r>
              <a:rPr lang="en-GB" dirty="0" err="1">
                <a:latin typeface="Arial" panose="020B0604020202020204" pitchFamily="34" charset="0"/>
                <a:cs typeface="Arial" panose="020B0604020202020204" pitchFamily="34" charset="0"/>
              </a:rPr>
              <a:t>meeles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pidada</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tegemist</a:t>
            </a:r>
            <a:r>
              <a:rPr lang="en-GB" dirty="0">
                <a:latin typeface="Arial" panose="020B0604020202020204" pitchFamily="34" charset="0"/>
                <a:cs typeface="Arial" panose="020B0604020202020204" pitchFamily="34" charset="0"/>
              </a:rPr>
              <a:t> on </a:t>
            </a:r>
            <a:r>
              <a:rPr lang="en-GB" dirty="0" err="1">
                <a:latin typeface="Arial" panose="020B0604020202020204" pitchFamily="34" charset="0"/>
                <a:cs typeface="Arial" panose="020B0604020202020204" pitchFamily="34" charset="0"/>
              </a:rPr>
              <a:t>vastutusrikka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ülesandega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kus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võib</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tekkida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ootamatusi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ja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seetõttu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hindame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kõrgelt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kannatlikkust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ja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mõistvat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suhtumist</a:t>
            </a:r>
            <a:r>
              <a:rPr lang="en-GB" dirty="0">
                <a:latin typeface="Arial" panose="020B0604020202020204" pitchFamily="34" charset="0"/>
                <a:cs typeface="Arial" panose="020B0604020202020204" pitchFamily="34" charset="0"/>
              </a:rPr>
              <a:t>. </a:t>
            </a:r>
          </a:p>
          <a:p>
            <a:pPr marL="0" indent="0">
              <a:buNone/>
            </a:pPr>
            <a:endParaRPr lang="en-EE" dirty="0"/>
          </a:p>
        </p:txBody>
      </p:sp>
      <p:pic>
        <p:nvPicPr>
          <p:cNvPr id="13" name="Picture 12">
            <a:extLst>
              <a:ext uri="{FF2B5EF4-FFF2-40B4-BE49-F238E27FC236}">
                <a16:creationId xmlns:a16="http://schemas.microsoft.com/office/drawing/2014/main" id="{3769559A-0C18-8043-B37B-F708BF62F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3402" y="1449289"/>
            <a:ext cx="5791549" cy="3639134"/>
          </a:xfrm>
          <a:prstGeom prst="rect">
            <a:avLst/>
          </a:prstGeom>
        </p:spPr>
      </p:pic>
    </p:spTree>
    <p:extLst>
      <p:ext uri="{BB962C8B-B14F-4D97-AF65-F5344CB8AC3E}">
        <p14:creationId xmlns:p14="http://schemas.microsoft.com/office/powerpoint/2010/main" val="3838047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0B848-FDD3-6A4D-9A7C-89F0C737F827}"/>
              </a:ext>
            </a:extLst>
          </p:cNvPr>
          <p:cNvSpPr>
            <a:spLocks noGrp="1"/>
          </p:cNvSpPr>
          <p:nvPr>
            <p:ph type="title"/>
          </p:nvPr>
        </p:nvSpPr>
        <p:spPr/>
        <p:txBody>
          <a:bodyPr/>
          <a:lstStyle/>
          <a:p>
            <a:r>
              <a:rPr lang="en-EE" b="1" dirty="0">
                <a:latin typeface="Arial" panose="020B0604020202020204" pitchFamily="34" charset="0"/>
                <a:cs typeface="Arial" panose="020B0604020202020204" pitchFamily="34" charset="0"/>
              </a:rPr>
              <a:t>OLULINE!</a:t>
            </a:r>
          </a:p>
        </p:txBody>
      </p:sp>
      <p:sp>
        <p:nvSpPr>
          <p:cNvPr id="3" name="Content Placeholder 2">
            <a:extLst>
              <a:ext uri="{FF2B5EF4-FFF2-40B4-BE49-F238E27FC236}">
                <a16:creationId xmlns:a16="http://schemas.microsoft.com/office/drawing/2014/main" id="{F1446940-DF08-AC40-A439-9224CF5ABF6A}"/>
              </a:ext>
            </a:extLst>
          </p:cNvPr>
          <p:cNvSpPr>
            <a:spLocks noGrp="1"/>
          </p:cNvSpPr>
          <p:nvPr>
            <p:ph idx="1"/>
          </p:nvPr>
        </p:nvSpPr>
        <p:spPr>
          <a:xfrm>
            <a:off x="838200" y="1825625"/>
            <a:ext cx="10881852" cy="4667250"/>
          </a:xfrm>
        </p:spPr>
        <p:txBody>
          <a:bodyPr>
            <a:normAutofit fontScale="77500" lnSpcReduction="20000"/>
          </a:bodyPr>
          <a:lstStyle/>
          <a:p>
            <a:pPr marL="0" indent="0">
              <a:buNone/>
            </a:pPr>
            <a:r>
              <a:rPr lang="en-EE" b="1" dirty="0">
                <a:latin typeface="Arial" panose="020B0604020202020204" pitchFamily="34" charset="0"/>
                <a:cs typeface="Arial" panose="020B0604020202020204" pitchFamily="34" charset="0"/>
              </a:rPr>
              <a:t>AKREDITEERIMINE KADRIORU STAADIONIL:</a:t>
            </a:r>
          </a:p>
          <a:p>
            <a:pPr marL="0" indent="0">
              <a:buNone/>
            </a:pPr>
            <a:r>
              <a:rPr lang="en-EE" dirty="0">
                <a:latin typeface="Arial" panose="020B0604020202020204" pitchFamily="34" charset="0"/>
                <a:cs typeface="Arial" panose="020B0604020202020204" pitchFamily="34" charset="0"/>
              </a:rPr>
              <a:t>ESMASPÄEV 10:00-16:00</a:t>
            </a:r>
          </a:p>
          <a:p>
            <a:pPr marL="0" indent="0">
              <a:buNone/>
            </a:pPr>
            <a:r>
              <a:rPr lang="en-EE" dirty="0">
                <a:latin typeface="Arial" panose="020B0604020202020204" pitchFamily="34" charset="0"/>
                <a:cs typeface="Arial" panose="020B0604020202020204" pitchFamily="34" charset="0"/>
              </a:rPr>
              <a:t>TEISIP-PÜHAP 09:00-18:00</a:t>
            </a:r>
          </a:p>
          <a:p>
            <a:pPr marL="0" indent="0">
              <a:buNone/>
            </a:pPr>
            <a:endParaRPr lang="en-EE" dirty="0">
              <a:latin typeface="Arial" panose="020B0604020202020204" pitchFamily="34" charset="0"/>
              <a:cs typeface="Arial" panose="020B0604020202020204" pitchFamily="34" charset="0"/>
            </a:endParaRPr>
          </a:p>
          <a:p>
            <a:pPr marL="0" indent="0">
              <a:lnSpc>
                <a:spcPct val="120000"/>
              </a:lnSpc>
              <a:buNone/>
            </a:pPr>
            <a:r>
              <a:rPr lang="en-EE" b="1" dirty="0">
                <a:latin typeface="Arial" panose="020B0604020202020204" pitchFamily="34" charset="0"/>
                <a:cs typeface="Arial" panose="020B0604020202020204" pitchFamily="34" charset="0"/>
              </a:rPr>
              <a:t>VAKTSINEERIMISE/LÄBIPÕDEMISE TÕEND!!! </a:t>
            </a:r>
            <a:r>
              <a:rPr lang="en-GB" b="1" dirty="0">
                <a:latin typeface="Arial" panose="020B0604020202020204" pitchFamily="34" charset="0"/>
                <a:cs typeface="Arial" panose="020B0604020202020204" pitchFamily="34" charset="0"/>
              </a:rPr>
              <a:t>K</a:t>
            </a:r>
            <a:r>
              <a:rPr lang="en-EE" b="1" dirty="0">
                <a:latin typeface="Arial" panose="020B0604020202020204" pitchFamily="34" charset="0"/>
                <a:cs typeface="Arial" panose="020B0604020202020204" pitchFamily="34" charset="0"/>
              </a:rPr>
              <a:t>ui puudub, siis tehakse PCR test!</a:t>
            </a:r>
          </a:p>
          <a:p>
            <a:pPr marL="0" indent="0">
              <a:buNone/>
            </a:pPr>
            <a:endParaRPr lang="en-EE" dirty="0">
              <a:latin typeface="Arial" panose="020B0604020202020204" pitchFamily="34" charset="0"/>
              <a:cs typeface="Arial" panose="020B0604020202020204" pitchFamily="34" charset="0"/>
            </a:endParaRPr>
          </a:p>
          <a:p>
            <a:pPr marL="0" indent="0">
              <a:buNone/>
            </a:pPr>
            <a:r>
              <a:rPr lang="en-EE" dirty="0">
                <a:latin typeface="Arial" panose="020B0604020202020204" pitchFamily="34" charset="0"/>
                <a:cs typeface="Arial" panose="020B0604020202020204" pitchFamily="34" charset="0"/>
              </a:rPr>
              <a:t>Salvesta endale kontakt Marit Jukk +37255581545.</a:t>
            </a:r>
          </a:p>
          <a:p>
            <a:pPr marL="0" indent="0">
              <a:buNone/>
            </a:pPr>
            <a:endParaRPr lang="en-EE" dirty="0">
              <a:latin typeface="Arial" panose="020B0604020202020204" pitchFamily="34" charset="0"/>
              <a:cs typeface="Arial" panose="020B0604020202020204" pitchFamily="34" charset="0"/>
            </a:endParaRPr>
          </a:p>
          <a:p>
            <a:pPr marL="0" indent="0">
              <a:buNone/>
            </a:pPr>
            <a:r>
              <a:rPr lang="en-EE" dirty="0">
                <a:latin typeface="Arial" panose="020B0604020202020204" pitchFamily="34" charset="0"/>
                <a:cs typeface="Arial" panose="020B0604020202020204" pitchFamily="34" charset="0"/>
              </a:rPr>
              <a:t>Palun saada mulle meilile </a:t>
            </a:r>
            <a:r>
              <a:rPr lang="en-EE" dirty="0">
                <a:latin typeface="Arial" panose="020B0604020202020204" pitchFamily="34" charset="0"/>
                <a:cs typeface="Arial" panose="020B0604020202020204" pitchFamily="34" charset="0"/>
                <a:hlinkClick r:id="rId2"/>
              </a:rPr>
              <a:t>marit.jukk@antidoping.ee</a:t>
            </a:r>
            <a:r>
              <a:rPr lang="en-EE" dirty="0">
                <a:latin typeface="Arial" panose="020B0604020202020204" pitchFamily="34" charset="0"/>
                <a:cs typeface="Arial" panose="020B0604020202020204" pitchFamily="34" charset="0"/>
              </a:rPr>
              <a:t> foto endast (jpg. </a:t>
            </a:r>
            <a:r>
              <a:rPr lang="en-GB" dirty="0">
                <a:latin typeface="Arial" panose="020B0604020202020204" pitchFamily="34" charset="0"/>
                <a:cs typeface="Arial" panose="020B0604020202020204" pitchFamily="34" charset="0"/>
              </a:rPr>
              <a:t>f</a:t>
            </a:r>
            <a:r>
              <a:rPr lang="en-EE" dirty="0">
                <a:latin typeface="Arial" panose="020B0604020202020204" pitchFamily="34" charset="0"/>
                <a:cs typeface="Arial" panose="020B0604020202020204" pitchFamily="34" charset="0"/>
              </a:rPr>
              <a:t>ormaadis) </a:t>
            </a:r>
          </a:p>
          <a:p>
            <a:pPr marL="0" indent="0">
              <a:buNone/>
            </a:pPr>
            <a:endParaRPr lang="en-EE" dirty="0">
              <a:latin typeface="Arial" panose="020B0604020202020204" pitchFamily="34" charset="0"/>
              <a:cs typeface="Arial" panose="020B0604020202020204" pitchFamily="34" charset="0"/>
            </a:endParaRPr>
          </a:p>
          <a:p>
            <a:pPr marL="0" indent="0">
              <a:buNone/>
            </a:pPr>
            <a:r>
              <a:rPr lang="en-EE" b="1" dirty="0">
                <a:latin typeface="Arial" panose="020B0604020202020204" pitchFamily="34" charset="0"/>
                <a:cs typeface="Arial" panose="020B0604020202020204" pitchFamily="34" charset="0"/>
              </a:rPr>
              <a:t>HEIDA PILK PEALE GRAAFIKULE!</a:t>
            </a:r>
          </a:p>
          <a:p>
            <a:pPr marL="0" indent="0">
              <a:buNone/>
            </a:pPr>
            <a:endParaRPr lang="en-EE" dirty="0">
              <a:latin typeface="Arial" panose="020B0604020202020204" pitchFamily="34" charset="0"/>
              <a:cs typeface="Arial" panose="020B0604020202020204" pitchFamily="34" charset="0"/>
            </a:endParaRPr>
          </a:p>
          <a:p>
            <a:pPr marL="0" indent="0">
              <a:buNone/>
            </a:pPr>
            <a:endParaRPr lang="en-EE" dirty="0">
              <a:latin typeface="Arial" panose="020B0604020202020204" pitchFamily="34" charset="0"/>
              <a:cs typeface="Arial" panose="020B0604020202020204" pitchFamily="34" charset="0"/>
            </a:endParaRPr>
          </a:p>
          <a:p>
            <a:pPr marL="0" indent="0">
              <a:buNone/>
            </a:pPr>
            <a:endParaRPr lang="en-EE" dirty="0">
              <a:latin typeface="Arial" panose="020B0604020202020204" pitchFamily="34" charset="0"/>
              <a:cs typeface="Arial" panose="020B0604020202020204" pitchFamily="34" charset="0"/>
            </a:endParaRPr>
          </a:p>
          <a:p>
            <a:pPr marL="0" indent="0">
              <a:buNone/>
            </a:pPr>
            <a:endParaRPr lang="en-EE" dirty="0">
              <a:latin typeface="Arial" panose="020B0604020202020204" pitchFamily="34" charset="0"/>
              <a:cs typeface="Arial" panose="020B0604020202020204" pitchFamily="34" charset="0"/>
            </a:endParaRPr>
          </a:p>
          <a:p>
            <a:endParaRPr lang="en-EE" dirty="0">
              <a:latin typeface="Arial" panose="020B0604020202020204" pitchFamily="34" charset="0"/>
              <a:cs typeface="Arial" panose="020B0604020202020204" pitchFamily="34" charset="0"/>
            </a:endParaRPr>
          </a:p>
          <a:p>
            <a:endParaRPr lang="en-E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6293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83EC8-5932-E144-9043-1AE449BF0500}"/>
              </a:ext>
            </a:extLst>
          </p:cNvPr>
          <p:cNvSpPr>
            <a:spLocks noGrp="1"/>
          </p:cNvSpPr>
          <p:nvPr>
            <p:ph type="title"/>
          </p:nvPr>
        </p:nvSpPr>
        <p:spPr/>
        <p:txBody>
          <a:bodyPr/>
          <a:lstStyle/>
          <a:p>
            <a:r>
              <a:rPr lang="en-EE" b="1" dirty="0">
                <a:latin typeface="Arial" panose="020B0604020202020204" pitchFamily="34" charset="0"/>
                <a:cs typeface="Arial" panose="020B0604020202020204" pitchFamily="34" charset="0"/>
              </a:rPr>
              <a:t>Kes me oleme?</a:t>
            </a:r>
          </a:p>
        </p:txBody>
      </p:sp>
      <p:sp>
        <p:nvSpPr>
          <p:cNvPr id="3" name="Content Placeholder 2">
            <a:extLst>
              <a:ext uri="{FF2B5EF4-FFF2-40B4-BE49-F238E27FC236}">
                <a16:creationId xmlns:a16="http://schemas.microsoft.com/office/drawing/2014/main" id="{0890B71C-5D4A-6F42-B556-EB8BB6EC3706}"/>
              </a:ext>
            </a:extLst>
          </p:cNvPr>
          <p:cNvSpPr>
            <a:spLocks noGrp="1"/>
          </p:cNvSpPr>
          <p:nvPr>
            <p:ph idx="1"/>
          </p:nvPr>
        </p:nvSpPr>
        <p:spPr/>
        <p:txBody>
          <a:bodyPr>
            <a:normAutofit fontScale="85000" lnSpcReduction="10000"/>
          </a:bodyPr>
          <a:lstStyle/>
          <a:p>
            <a:pPr marL="0" indent="0">
              <a:lnSpc>
                <a:spcPct val="120000"/>
              </a:lnSpc>
              <a:buNone/>
            </a:pPr>
            <a:r>
              <a:rPr lang="et-EE" b="1" dirty="0">
                <a:latin typeface="Arial" panose="020B0604020202020204" pitchFamily="34" charset="0"/>
                <a:cs typeface="Arial" panose="020B0604020202020204" pitchFamily="34" charset="0"/>
              </a:rPr>
              <a:t>EAD/SE - Sihtasutuse eesmärk on edendada Eestis diskrimineerimisvaba, eetilist, ausat sporti, sh aidata kaasa: </a:t>
            </a:r>
          </a:p>
          <a:p>
            <a:pPr marL="514350" indent="-514350">
              <a:lnSpc>
                <a:spcPct val="120000"/>
              </a:lnSpc>
              <a:buAutoNum type="alphaLcParenBoth"/>
            </a:pPr>
            <a:r>
              <a:rPr lang="et-EE" dirty="0">
                <a:latin typeface="Arial" panose="020B0604020202020204" pitchFamily="34" charset="0"/>
                <a:cs typeface="Arial" panose="020B0604020202020204" pitchFamily="34" charset="0"/>
              </a:rPr>
              <a:t>dopingu kasutamise ennetamisele (koolitustegevus ja dopingutestimine); </a:t>
            </a:r>
          </a:p>
          <a:p>
            <a:pPr marL="514350" indent="-514350">
              <a:lnSpc>
                <a:spcPct val="120000"/>
              </a:lnSpc>
              <a:buAutoNum type="alphaLcParenBoth"/>
            </a:pPr>
            <a:r>
              <a:rPr lang="et-EE" dirty="0">
                <a:latin typeface="Arial" panose="020B0604020202020204" pitchFamily="34" charset="0"/>
                <a:cs typeface="Arial" panose="020B0604020202020204" pitchFamily="34" charset="0"/>
              </a:rPr>
              <a:t>spordivõistlustega manipuleerimise ennetamisele; </a:t>
            </a:r>
          </a:p>
          <a:p>
            <a:pPr marL="514350" indent="-514350">
              <a:lnSpc>
                <a:spcPct val="120000"/>
              </a:lnSpc>
              <a:buAutoNum type="alphaLcParenBoth"/>
            </a:pPr>
            <a:r>
              <a:rPr lang="et-EE" dirty="0">
                <a:latin typeface="Arial" panose="020B0604020202020204" pitchFamily="34" charset="0"/>
                <a:cs typeface="Arial" panose="020B0604020202020204" pitchFamily="34" charset="0"/>
              </a:rPr>
              <a:t>diskrimineerimise, väärkohtlemise, ahistamise jm ennetamisele spordis; </a:t>
            </a:r>
          </a:p>
          <a:p>
            <a:pPr marL="514350" indent="-514350">
              <a:lnSpc>
                <a:spcPct val="120000"/>
              </a:lnSpc>
              <a:buAutoNum type="alphaLcParenBoth"/>
            </a:pPr>
            <a:r>
              <a:rPr lang="et-EE" dirty="0">
                <a:latin typeface="Arial" panose="020B0604020202020204" pitchFamily="34" charset="0"/>
                <a:cs typeface="Arial" panose="020B0604020202020204" pitchFamily="34" charset="0"/>
              </a:rPr>
              <a:t>spordivõistlustel osalejate turvalisuse tagamisele; </a:t>
            </a:r>
          </a:p>
          <a:p>
            <a:pPr marL="514350" indent="-514350">
              <a:lnSpc>
                <a:spcPct val="120000"/>
              </a:lnSpc>
              <a:buAutoNum type="alphaLcParenBoth"/>
            </a:pPr>
            <a:r>
              <a:rPr lang="et-EE" dirty="0">
                <a:latin typeface="Arial" panose="020B0604020202020204" pitchFamily="34" charset="0"/>
                <a:cs typeface="Arial" panose="020B0604020202020204" pitchFamily="34" charset="0"/>
              </a:rPr>
              <a:t>muude spordis esinevate spordi ausust ohustavate probleemide lahendamisele.</a:t>
            </a:r>
          </a:p>
          <a:p>
            <a:endParaRPr lang="en-EE" dirty="0"/>
          </a:p>
        </p:txBody>
      </p:sp>
    </p:spTree>
    <p:extLst>
      <p:ext uri="{BB962C8B-B14F-4D97-AF65-F5344CB8AC3E}">
        <p14:creationId xmlns:p14="http://schemas.microsoft.com/office/powerpoint/2010/main" val="36647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C6F50-4EF4-FE40-BAC5-DA4B59F0D8BD}"/>
              </a:ext>
            </a:extLst>
          </p:cNvPr>
          <p:cNvSpPr>
            <a:spLocks noGrp="1"/>
          </p:cNvSpPr>
          <p:nvPr>
            <p:ph type="title"/>
          </p:nvPr>
        </p:nvSpPr>
        <p:spPr>
          <a:xfrm>
            <a:off x="641430" y="199120"/>
            <a:ext cx="10515600" cy="1325563"/>
          </a:xfrm>
        </p:spPr>
        <p:txBody>
          <a:bodyPr/>
          <a:lstStyle/>
          <a:p>
            <a:r>
              <a:rPr lang="en-EE" b="1" dirty="0">
                <a:latin typeface="Arial" panose="020B0604020202020204" pitchFamily="34" charset="0"/>
                <a:cs typeface="Arial" panose="020B0604020202020204" pitchFamily="34" charset="0"/>
              </a:rPr>
              <a:t>Kergejõustiku EM</a:t>
            </a:r>
          </a:p>
        </p:txBody>
      </p:sp>
      <p:sp>
        <p:nvSpPr>
          <p:cNvPr id="3" name="Content Placeholder 2">
            <a:extLst>
              <a:ext uri="{FF2B5EF4-FFF2-40B4-BE49-F238E27FC236}">
                <a16:creationId xmlns:a16="http://schemas.microsoft.com/office/drawing/2014/main" id="{F45094C3-9FDA-9946-A8C2-C45CF6F3201D}"/>
              </a:ext>
            </a:extLst>
          </p:cNvPr>
          <p:cNvSpPr>
            <a:spLocks noGrp="1"/>
          </p:cNvSpPr>
          <p:nvPr>
            <p:ph idx="1"/>
          </p:nvPr>
        </p:nvSpPr>
        <p:spPr>
          <a:xfrm>
            <a:off x="641430" y="1524683"/>
            <a:ext cx="10515600" cy="4351338"/>
          </a:xfrm>
        </p:spPr>
        <p:txBody>
          <a:bodyPr>
            <a:noAutofit/>
          </a:bodyPr>
          <a:lstStyle/>
          <a:p>
            <a:pPr marL="0" indent="0">
              <a:lnSpc>
                <a:spcPct val="150000"/>
              </a:lnSpc>
              <a:buNone/>
            </a:pPr>
            <a:r>
              <a:rPr lang="en-EE" sz="2000" dirty="0">
                <a:latin typeface="Arial" panose="020B0604020202020204" pitchFamily="34" charset="0"/>
                <a:cs typeface="Arial" panose="020B0604020202020204" pitchFamily="34" charset="0"/>
              </a:rPr>
              <a:t>Kergejõustiku U23 Euroopa meistrivõistlused toimuvad 8.-11. juulil ning U20 16.-18. juulil Tallinna Kadrioru Staadionil. </a:t>
            </a:r>
            <a:br>
              <a:rPr lang="en-EE" sz="2000" dirty="0">
                <a:latin typeface="Arial" panose="020B0604020202020204" pitchFamily="34" charset="0"/>
                <a:cs typeface="Arial" panose="020B0604020202020204" pitchFamily="34" charset="0"/>
              </a:rPr>
            </a:br>
            <a:endParaRPr lang="en-EE" sz="2000" dirty="0">
              <a:latin typeface="Arial" panose="020B0604020202020204" pitchFamily="34" charset="0"/>
              <a:cs typeface="Arial" panose="020B0604020202020204" pitchFamily="34" charset="0"/>
            </a:endParaRPr>
          </a:p>
          <a:p>
            <a:pPr marL="0" indent="0">
              <a:lnSpc>
                <a:spcPct val="150000"/>
              </a:lnSpc>
              <a:buNone/>
            </a:pPr>
            <a:r>
              <a:rPr lang="en-EE" sz="2000" b="1" dirty="0">
                <a:latin typeface="Arial" panose="020B0604020202020204" pitchFamily="34" charset="0"/>
                <a:cs typeface="Arial" panose="020B0604020202020204" pitchFamily="34" charset="0"/>
              </a:rPr>
              <a:t>Eesti Antidopingu ja Spordieetika Sihtasutus teostab (EA ja EKJL tellimusel) nimetatud üritustel sportlaste dopingutestimist.</a:t>
            </a:r>
            <a:br>
              <a:rPr lang="en-EE" sz="2000" b="1" dirty="0">
                <a:latin typeface="Arial" panose="020B0604020202020204" pitchFamily="34" charset="0"/>
                <a:cs typeface="Arial" panose="020B0604020202020204" pitchFamily="34" charset="0"/>
              </a:rPr>
            </a:br>
            <a:endParaRPr lang="en-EE" sz="2000" b="1" dirty="0">
              <a:latin typeface="Arial" panose="020B0604020202020204" pitchFamily="34" charset="0"/>
              <a:cs typeface="Arial" panose="020B0604020202020204" pitchFamily="34" charset="0"/>
            </a:endParaRPr>
          </a:p>
          <a:p>
            <a:pPr marL="0" indent="0">
              <a:lnSpc>
                <a:spcPct val="150000"/>
              </a:lnSpc>
              <a:buNone/>
            </a:pPr>
            <a:r>
              <a:rPr lang="en-EE" sz="2000" b="1" dirty="0">
                <a:latin typeface="Arial" panose="020B0604020202020204" pitchFamily="34" charset="0"/>
                <a:cs typeface="Arial" panose="020B0604020202020204" pitchFamily="34" charset="0"/>
              </a:rPr>
              <a:t>7.-8. juulil toimuvad testimised Tallinna hotellides ning 8.-11. juuli Kadrioru Staadionil. Täpsem kogunemisinfo saadetakse 5. juuli paiku!</a:t>
            </a:r>
          </a:p>
        </p:txBody>
      </p:sp>
    </p:spTree>
    <p:extLst>
      <p:ext uri="{BB962C8B-B14F-4D97-AF65-F5344CB8AC3E}">
        <p14:creationId xmlns:p14="http://schemas.microsoft.com/office/powerpoint/2010/main" val="319427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64650-2BED-4B4B-8E63-0DA2E99AF688}"/>
              </a:ext>
            </a:extLst>
          </p:cNvPr>
          <p:cNvSpPr>
            <a:spLocks noGrp="1"/>
          </p:cNvSpPr>
          <p:nvPr>
            <p:ph type="title"/>
          </p:nvPr>
        </p:nvSpPr>
        <p:spPr/>
        <p:txBody>
          <a:bodyPr/>
          <a:lstStyle/>
          <a:p>
            <a:r>
              <a:rPr lang="en-EE" b="1" dirty="0">
                <a:latin typeface="Arial" panose="020B0604020202020204" pitchFamily="34" charset="0"/>
                <a:cs typeface="Arial" panose="020B0604020202020204" pitchFamily="34" charset="0"/>
              </a:rPr>
              <a:t>Kergejõustiku EM</a:t>
            </a:r>
            <a:endParaRPr lang="en-EE" dirty="0"/>
          </a:p>
        </p:txBody>
      </p:sp>
      <p:sp>
        <p:nvSpPr>
          <p:cNvPr id="3" name="Content Placeholder 2">
            <a:extLst>
              <a:ext uri="{FF2B5EF4-FFF2-40B4-BE49-F238E27FC236}">
                <a16:creationId xmlns:a16="http://schemas.microsoft.com/office/drawing/2014/main" id="{B9D7A720-43F9-6C46-A603-CB41A72DA44F}"/>
              </a:ext>
            </a:extLst>
          </p:cNvPr>
          <p:cNvSpPr>
            <a:spLocks noGrp="1"/>
          </p:cNvSpPr>
          <p:nvPr>
            <p:ph idx="1"/>
          </p:nvPr>
        </p:nvSpPr>
        <p:spPr/>
        <p:txBody>
          <a:bodyPr>
            <a:normAutofit fontScale="92500" lnSpcReduction="20000"/>
          </a:bodyPr>
          <a:lstStyle/>
          <a:p>
            <a:pPr>
              <a:lnSpc>
                <a:spcPct val="150000"/>
              </a:lnSpc>
            </a:pPr>
            <a:r>
              <a:rPr lang="en-EE" dirty="0">
                <a:latin typeface="Arial" panose="020B0604020202020204" pitchFamily="34" charset="0"/>
                <a:cs typeface="Arial" panose="020B0604020202020204" pitchFamily="34" charset="0"/>
              </a:rPr>
              <a:t>Programmis on 12 </a:t>
            </a:r>
            <a:r>
              <a:rPr lang="en-GB" dirty="0" err="1">
                <a:latin typeface="Arial" panose="020B0604020202020204" pitchFamily="34" charset="0"/>
                <a:cs typeface="Arial" panose="020B0604020202020204" pitchFamily="34" charset="0"/>
              </a:rPr>
              <a:t>jooksuala</a:t>
            </a:r>
            <a:r>
              <a:rPr lang="en-GB" dirty="0">
                <a:latin typeface="Arial" panose="020B0604020202020204" pitchFamily="34" charset="0"/>
                <a:cs typeface="Arial" panose="020B0604020202020204" pitchFamily="34" charset="0"/>
              </a:rPr>
              <a:t>:</a:t>
            </a:r>
          </a:p>
          <a:p>
            <a:pPr marL="0" indent="0">
              <a:lnSpc>
                <a:spcPct val="150000"/>
              </a:lnSpc>
              <a:buNone/>
            </a:pPr>
            <a:r>
              <a:rPr lang="en-GB" dirty="0">
                <a:latin typeface="Arial" panose="020B0604020202020204" pitchFamily="34" charset="0"/>
                <a:cs typeface="Arial" panose="020B0604020202020204" pitchFamily="34" charset="0"/>
              </a:rPr>
              <a:t>100m, 200m, 400m, 800m, 1500m, 5000m, 10 000m, 100/110mtj, 400mtj, 3000m </a:t>
            </a:r>
            <a:r>
              <a:rPr lang="en-GB" dirty="0" err="1">
                <a:latin typeface="Arial" panose="020B0604020202020204" pitchFamily="34" charset="0"/>
                <a:cs typeface="Arial" panose="020B0604020202020204" pitchFamily="34" charset="0"/>
              </a:rPr>
              <a:t>tak</a:t>
            </a:r>
            <a:r>
              <a:rPr lang="en-GB" dirty="0">
                <a:latin typeface="Arial" panose="020B0604020202020204" pitchFamily="34" charset="0"/>
                <a:cs typeface="Arial" panose="020B0604020202020204" pitchFamily="34" charset="0"/>
              </a:rPr>
              <a:t>, 4x100m, 4x400m;</a:t>
            </a:r>
          </a:p>
          <a:p>
            <a:pPr>
              <a:lnSpc>
                <a:spcPct val="150000"/>
              </a:lnSpc>
            </a:pPr>
            <a:r>
              <a:rPr lang="en-GB" dirty="0">
                <a:latin typeface="Arial" panose="020B0604020202020204" pitchFamily="34" charset="0"/>
                <a:cs typeface="Arial" panose="020B0604020202020204" pitchFamily="34" charset="0"/>
              </a:rPr>
              <a:t>8 </a:t>
            </a:r>
            <a:r>
              <a:rPr lang="en-GB" dirty="0" err="1">
                <a:latin typeface="Arial" panose="020B0604020202020204" pitchFamily="34" charset="0"/>
                <a:cs typeface="Arial" panose="020B0604020202020204" pitchFamily="34" charset="0"/>
              </a:rPr>
              <a:t>väljakuala</a:t>
            </a:r>
            <a:r>
              <a:rPr lang="en-GB" dirty="0">
                <a:latin typeface="Arial" panose="020B0604020202020204" pitchFamily="34" charset="0"/>
                <a:cs typeface="Arial" panose="020B0604020202020204" pitchFamily="34" charset="0"/>
              </a:rPr>
              <a:t>:</a:t>
            </a:r>
          </a:p>
          <a:p>
            <a:pPr marL="0" indent="0">
              <a:lnSpc>
                <a:spcPct val="150000"/>
              </a:lnSpc>
              <a:buNone/>
            </a:pPr>
            <a:r>
              <a:rPr lang="en-GB" dirty="0" err="1">
                <a:latin typeface="Arial" panose="020B0604020202020204" pitchFamily="34" charset="0"/>
                <a:cs typeface="Arial" panose="020B0604020202020204" pitchFamily="34" charset="0"/>
              </a:rPr>
              <a:t>kõrgushüpe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teivashüpe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kaugushüpe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kolmikhüpe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kuulitõuge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kettaheide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vasaraheide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odavise</a:t>
            </a:r>
            <a:r>
              <a:rPr lang="en-GB" dirty="0">
                <a:latin typeface="Arial" panose="020B0604020202020204" pitchFamily="34" charset="0"/>
                <a:cs typeface="Arial" panose="020B0604020202020204" pitchFamily="34" charset="0"/>
              </a:rPr>
              <a:t>;</a:t>
            </a:r>
          </a:p>
          <a:p>
            <a:pPr>
              <a:lnSpc>
                <a:spcPct val="150000"/>
              </a:lnSpc>
            </a:pPr>
            <a:r>
              <a:rPr lang="en-GB" dirty="0" err="1">
                <a:latin typeface="Arial" panose="020B0604020202020204" pitchFamily="34" charset="0"/>
                <a:cs typeface="Arial" panose="020B0604020202020204" pitchFamily="34" charset="0"/>
              </a:rPr>
              <a:t>ning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lisaks</a:t>
            </a:r>
            <a:r>
              <a:rPr lang="en-GB" dirty="0">
                <a:latin typeface="Arial" panose="020B0604020202020204" pitchFamily="34" charset="0"/>
                <a:cs typeface="Arial" panose="020B0604020202020204" pitchFamily="34" charset="0"/>
              </a:rPr>
              <a:t> 7- </a:t>
            </a:r>
            <a:r>
              <a:rPr lang="en-GB" dirty="0" err="1">
                <a:latin typeface="Arial" panose="020B0604020202020204" pitchFamily="34" charset="0"/>
                <a:cs typeface="Arial" panose="020B0604020202020204" pitchFamily="34" charset="0"/>
              </a:rPr>
              <a:t>ja</a:t>
            </a:r>
            <a:r>
              <a:rPr lang="en-GB" dirty="0">
                <a:latin typeface="Arial" panose="020B0604020202020204" pitchFamily="34" charset="0"/>
                <a:cs typeface="Arial" panose="020B0604020202020204" pitchFamily="34" charset="0"/>
              </a:rPr>
              <a:t> 10-võistlus </a:t>
            </a:r>
            <a:r>
              <a:rPr lang="en-GB" dirty="0" err="1">
                <a:latin typeface="Arial" panose="020B0604020202020204" pitchFamily="34" charset="0"/>
                <a:cs typeface="Arial" panose="020B0604020202020204" pitchFamily="34" charset="0"/>
              </a:rPr>
              <a:t>ning</a:t>
            </a:r>
            <a:r>
              <a:rPr lang="en-GB" dirty="0">
                <a:latin typeface="Arial" panose="020B0604020202020204" pitchFamily="34" charset="0"/>
                <a:cs typeface="Arial" panose="020B0604020202020204" pitchFamily="34" charset="0"/>
              </a:rPr>
              <a:t> 20 000m </a:t>
            </a:r>
            <a:r>
              <a:rPr lang="en-GB" dirty="0" err="1">
                <a:latin typeface="Arial" panose="020B0604020202020204" pitchFamily="34" charset="0"/>
                <a:cs typeface="Arial" panose="020B0604020202020204" pitchFamily="34" charset="0"/>
              </a:rPr>
              <a:t>käimine</a:t>
            </a:r>
            <a:r>
              <a:rPr lang="en-GB" dirty="0">
                <a:latin typeface="Arial" panose="020B0604020202020204" pitchFamily="34" charset="0"/>
                <a:cs typeface="Arial" panose="020B0604020202020204" pitchFamily="34" charset="0"/>
              </a:rPr>
              <a:t>.</a:t>
            </a:r>
          </a:p>
          <a:p>
            <a:pPr marL="0" indent="0">
              <a:buNone/>
            </a:pPr>
            <a:endParaRPr lang="en-EE" dirty="0"/>
          </a:p>
        </p:txBody>
      </p:sp>
    </p:spTree>
    <p:extLst>
      <p:ext uri="{BB962C8B-B14F-4D97-AF65-F5344CB8AC3E}">
        <p14:creationId xmlns:p14="http://schemas.microsoft.com/office/powerpoint/2010/main" val="134243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4754F-2FB0-BC48-86C2-E7A5C271A50E}"/>
              </a:ext>
            </a:extLst>
          </p:cNvPr>
          <p:cNvSpPr>
            <a:spLocks noGrp="1"/>
          </p:cNvSpPr>
          <p:nvPr>
            <p:ph type="title"/>
          </p:nvPr>
        </p:nvSpPr>
        <p:spPr>
          <a:xfrm>
            <a:off x="381965" y="179409"/>
            <a:ext cx="10515600" cy="1325563"/>
          </a:xfrm>
        </p:spPr>
        <p:txBody>
          <a:bodyPr/>
          <a:lstStyle/>
          <a:p>
            <a:r>
              <a:rPr lang="en-EE" b="1" dirty="0">
                <a:latin typeface="Arial" panose="020B0604020202020204" pitchFamily="34" charset="0"/>
                <a:cs typeface="Arial" panose="020B0604020202020204" pitchFamily="34" charset="0"/>
              </a:rPr>
              <a:t>U23 Eesti koondis (mehed)</a:t>
            </a:r>
          </a:p>
        </p:txBody>
      </p:sp>
      <p:sp>
        <p:nvSpPr>
          <p:cNvPr id="3" name="Content Placeholder 2">
            <a:extLst>
              <a:ext uri="{FF2B5EF4-FFF2-40B4-BE49-F238E27FC236}">
                <a16:creationId xmlns:a16="http://schemas.microsoft.com/office/drawing/2014/main" id="{DBD200FB-BF80-EA4E-9E0A-AC079E22DA20}"/>
              </a:ext>
            </a:extLst>
          </p:cNvPr>
          <p:cNvSpPr>
            <a:spLocks noGrp="1"/>
          </p:cNvSpPr>
          <p:nvPr>
            <p:ph idx="1"/>
          </p:nvPr>
        </p:nvSpPr>
        <p:spPr>
          <a:xfrm>
            <a:off x="663616" y="1458410"/>
            <a:ext cx="11713579" cy="5220181"/>
          </a:xfrm>
        </p:spPr>
        <p:txBody>
          <a:bodyPr>
            <a:normAutofit fontScale="40000" lnSpcReduction="20000"/>
          </a:bodyPr>
          <a:lstStyle/>
          <a:p>
            <a:pPr marL="514350" indent="-514350">
              <a:buFont typeface="+mj-lt"/>
              <a:buAutoNum type="arabicParenR"/>
            </a:pPr>
            <a:r>
              <a:rPr lang="en-EE" sz="5200" dirty="0">
                <a:latin typeface="Arial" panose="020B0604020202020204" pitchFamily="34" charset="0"/>
                <a:cs typeface="Arial" panose="020B0604020202020204" pitchFamily="34" charset="0"/>
              </a:rPr>
              <a:t>Karl Erik Nazarov – 100m, 400mtj, 4x100m</a:t>
            </a:r>
          </a:p>
          <a:p>
            <a:pPr marL="514350" indent="-514350">
              <a:buFont typeface="+mj-lt"/>
              <a:buAutoNum type="arabicParenR"/>
            </a:pPr>
            <a:r>
              <a:rPr lang="en-EE" sz="5200" dirty="0">
                <a:latin typeface="Arial" panose="020B0604020202020204" pitchFamily="34" charset="0"/>
                <a:cs typeface="Arial" panose="020B0604020202020204" pitchFamily="34" charset="0"/>
              </a:rPr>
              <a:t>Henri Sai – 200m, 4x100m</a:t>
            </a:r>
          </a:p>
          <a:p>
            <a:pPr marL="514350" indent="-514350">
              <a:buFont typeface="+mj-lt"/>
              <a:buAutoNum type="arabicParenR"/>
            </a:pPr>
            <a:r>
              <a:rPr lang="en-EE" sz="5200" dirty="0">
                <a:latin typeface="Arial" panose="020B0604020202020204" pitchFamily="34" charset="0"/>
                <a:cs typeface="Arial" panose="020B0604020202020204" pitchFamily="34" charset="0"/>
              </a:rPr>
              <a:t>Martin Täht – 110mtj</a:t>
            </a:r>
          </a:p>
          <a:p>
            <a:pPr marL="514350" indent="-514350">
              <a:buFont typeface="+mj-lt"/>
              <a:buAutoNum type="arabicParenR"/>
            </a:pPr>
            <a:r>
              <a:rPr lang="en-EE" sz="5200" dirty="0">
                <a:latin typeface="Arial" panose="020B0604020202020204" pitchFamily="34" charset="0"/>
                <a:cs typeface="Arial" panose="020B0604020202020204" pitchFamily="34" charset="0"/>
              </a:rPr>
              <a:t>Kenro Tohter – 110mtj</a:t>
            </a:r>
          </a:p>
          <a:p>
            <a:pPr marL="514350" indent="-514350">
              <a:buFont typeface="+mj-lt"/>
              <a:buAutoNum type="arabicParenR"/>
            </a:pPr>
            <a:r>
              <a:rPr lang="en-EE" sz="5200" dirty="0">
                <a:latin typeface="Arial" panose="020B0604020202020204" pitchFamily="34" charset="0"/>
                <a:cs typeface="Arial" panose="020B0604020202020204" pitchFamily="34" charset="0"/>
              </a:rPr>
              <a:t>Lukas Lessel – 400mtj, 4x100m</a:t>
            </a:r>
          </a:p>
          <a:p>
            <a:pPr marL="514350" indent="-514350">
              <a:buFont typeface="+mj-lt"/>
              <a:buAutoNum type="arabicParenR"/>
            </a:pPr>
            <a:r>
              <a:rPr lang="en-EE" sz="5200" dirty="0">
                <a:latin typeface="Arial" panose="020B0604020202020204" pitchFamily="34" charset="0"/>
                <a:cs typeface="Arial" panose="020B0604020202020204" pitchFamily="34" charset="0"/>
              </a:rPr>
              <a:t>Erik Haamer – teivashüpe</a:t>
            </a:r>
          </a:p>
          <a:p>
            <a:pPr marL="514350" indent="-514350">
              <a:buFont typeface="+mj-lt"/>
              <a:buAutoNum type="arabicParenR"/>
            </a:pPr>
            <a:r>
              <a:rPr lang="en-EE" sz="5200" dirty="0">
                <a:latin typeface="Arial" panose="020B0604020202020204" pitchFamily="34" charset="0"/>
                <a:cs typeface="Arial" panose="020B0604020202020204" pitchFamily="34" charset="0"/>
              </a:rPr>
              <a:t>Kevin Sakson – kuulitõuge, kettaheide</a:t>
            </a:r>
          </a:p>
          <a:p>
            <a:pPr marL="514350" indent="-514350">
              <a:buFont typeface="+mj-lt"/>
              <a:buAutoNum type="arabicParenR"/>
            </a:pPr>
            <a:r>
              <a:rPr lang="en-EE" sz="5200" dirty="0">
                <a:latin typeface="Arial" panose="020B0604020202020204" pitchFamily="34" charset="0"/>
                <a:cs typeface="Arial" panose="020B0604020202020204" pitchFamily="34" charset="0"/>
              </a:rPr>
              <a:t>Kunnar Erich Viisel – odavise</a:t>
            </a:r>
          </a:p>
          <a:p>
            <a:pPr marL="514350" indent="-514350">
              <a:buFont typeface="+mj-lt"/>
              <a:buAutoNum type="arabicParenR"/>
            </a:pPr>
            <a:r>
              <a:rPr lang="en-EE" sz="5200" dirty="0">
                <a:latin typeface="Arial" panose="020B0604020202020204" pitchFamily="34" charset="0"/>
                <a:cs typeface="Arial" panose="020B0604020202020204" pitchFamily="34" charset="0"/>
              </a:rPr>
              <a:t>Ken-Mark Minkovski – 4x100m</a:t>
            </a:r>
          </a:p>
          <a:p>
            <a:pPr marL="514350" indent="-514350">
              <a:buFont typeface="+mj-lt"/>
              <a:buAutoNum type="arabicParenR"/>
            </a:pPr>
            <a:r>
              <a:rPr lang="en-EE" sz="5200" dirty="0">
                <a:latin typeface="Arial" panose="020B0604020202020204" pitchFamily="34" charset="0"/>
                <a:cs typeface="Arial" panose="020B0604020202020204" pitchFamily="34" charset="0"/>
              </a:rPr>
              <a:t>Robin Sapar – 4x100m, 4x400m</a:t>
            </a:r>
          </a:p>
          <a:p>
            <a:pPr marL="514350" indent="-514350">
              <a:buFont typeface="+mj-lt"/>
              <a:buAutoNum type="arabicParenR"/>
            </a:pPr>
            <a:r>
              <a:rPr lang="en-EE" sz="5200" dirty="0">
                <a:latin typeface="Arial" panose="020B0604020202020204" pitchFamily="34" charset="0"/>
                <a:cs typeface="Arial" panose="020B0604020202020204" pitchFamily="34" charset="0"/>
              </a:rPr>
              <a:t>Karl-Oskar Pajus – 4x400m</a:t>
            </a:r>
          </a:p>
          <a:p>
            <a:pPr marL="514350" indent="-514350">
              <a:buFont typeface="+mj-lt"/>
              <a:buAutoNum type="arabicParenR"/>
            </a:pPr>
            <a:r>
              <a:rPr lang="en-EE" sz="5200" dirty="0">
                <a:latin typeface="Arial" panose="020B0604020202020204" pitchFamily="34" charset="0"/>
                <a:cs typeface="Arial" panose="020B0604020202020204" pitchFamily="34" charset="0"/>
              </a:rPr>
              <a:t>Kaido Kossas – 4x400m</a:t>
            </a:r>
          </a:p>
          <a:p>
            <a:pPr marL="514350" indent="-514350">
              <a:buFont typeface="+mj-lt"/>
              <a:buAutoNum type="arabicParenR"/>
            </a:pPr>
            <a:r>
              <a:rPr lang="en-EE" sz="5200" dirty="0">
                <a:latin typeface="Arial" panose="020B0604020202020204" pitchFamily="34" charset="0"/>
                <a:cs typeface="Arial" panose="020B0604020202020204" pitchFamily="34" charset="0"/>
              </a:rPr>
              <a:t>Märt Riso – 4x400m</a:t>
            </a:r>
          </a:p>
          <a:p>
            <a:pPr marL="514350" indent="-514350">
              <a:buFont typeface="+mj-lt"/>
              <a:buAutoNum type="arabicParenR"/>
            </a:pPr>
            <a:r>
              <a:rPr lang="en-EE" sz="5200" dirty="0">
                <a:latin typeface="Arial" panose="020B0604020202020204" pitchFamily="34" charset="0"/>
                <a:cs typeface="Arial" panose="020B0604020202020204" pitchFamily="34" charset="0"/>
              </a:rPr>
              <a:t>Jakob Keller – 4x400m</a:t>
            </a:r>
          </a:p>
          <a:p>
            <a:pPr marL="514350" indent="-514350">
              <a:buFont typeface="+mj-lt"/>
              <a:buAutoNum type="arabicParenR"/>
            </a:pPr>
            <a:endParaRPr lang="en-EE" dirty="0"/>
          </a:p>
          <a:p>
            <a:pPr marL="0" indent="0">
              <a:buNone/>
            </a:pPr>
            <a:endParaRPr lang="en-EE" dirty="0"/>
          </a:p>
        </p:txBody>
      </p:sp>
    </p:spTree>
    <p:extLst>
      <p:ext uri="{BB962C8B-B14F-4D97-AF65-F5344CB8AC3E}">
        <p14:creationId xmlns:p14="http://schemas.microsoft.com/office/powerpoint/2010/main" val="379861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7A07-BF41-8246-A3D8-A7CB120EBBBB}"/>
              </a:ext>
            </a:extLst>
          </p:cNvPr>
          <p:cNvSpPr>
            <a:spLocks noGrp="1"/>
          </p:cNvSpPr>
          <p:nvPr>
            <p:ph type="title"/>
          </p:nvPr>
        </p:nvSpPr>
        <p:spPr/>
        <p:txBody>
          <a:bodyPr/>
          <a:lstStyle/>
          <a:p>
            <a:r>
              <a:rPr lang="en-EE" b="1" dirty="0">
                <a:latin typeface="Arial" panose="020B0604020202020204" pitchFamily="34" charset="0"/>
                <a:cs typeface="Arial" panose="020B0604020202020204" pitchFamily="34" charset="0"/>
              </a:rPr>
              <a:t>U23 Eesti koondis (naised)</a:t>
            </a:r>
          </a:p>
        </p:txBody>
      </p:sp>
      <p:sp>
        <p:nvSpPr>
          <p:cNvPr id="3" name="Content Placeholder 2">
            <a:extLst>
              <a:ext uri="{FF2B5EF4-FFF2-40B4-BE49-F238E27FC236}">
                <a16:creationId xmlns:a16="http://schemas.microsoft.com/office/drawing/2014/main" id="{6EF22326-C4EA-014B-A997-16C28916D0F1}"/>
              </a:ext>
            </a:extLst>
          </p:cNvPr>
          <p:cNvSpPr>
            <a:spLocks noGrp="1"/>
          </p:cNvSpPr>
          <p:nvPr>
            <p:ph idx="1"/>
          </p:nvPr>
        </p:nvSpPr>
        <p:spPr/>
        <p:txBody>
          <a:bodyPr/>
          <a:lstStyle/>
          <a:p>
            <a:pPr marL="514350" indent="-514350">
              <a:buFont typeface="+mj-lt"/>
              <a:buAutoNum type="arabicParenR"/>
            </a:pPr>
            <a:r>
              <a:rPr lang="en-EE" dirty="0">
                <a:latin typeface="Arial" panose="020B0604020202020204" pitchFamily="34" charset="0"/>
                <a:cs typeface="Arial" panose="020B0604020202020204" pitchFamily="34" charset="0"/>
              </a:rPr>
              <a:t>Karoli Käärt – 100m</a:t>
            </a:r>
          </a:p>
          <a:p>
            <a:pPr marL="514350" indent="-514350">
              <a:buFont typeface="+mj-lt"/>
              <a:buAutoNum type="arabicParenR"/>
            </a:pPr>
            <a:r>
              <a:rPr lang="en-EE" dirty="0">
                <a:latin typeface="Arial" panose="020B0604020202020204" pitchFamily="34" charset="0"/>
                <a:cs typeface="Arial" panose="020B0604020202020204" pitchFamily="34" charset="0"/>
              </a:rPr>
              <a:t>Lilian Turban – kõrgushüpe</a:t>
            </a:r>
          </a:p>
          <a:p>
            <a:pPr marL="514350" indent="-514350">
              <a:buFont typeface="+mj-lt"/>
              <a:buAutoNum type="arabicParenR"/>
            </a:pPr>
            <a:r>
              <a:rPr lang="en-EE" dirty="0">
                <a:latin typeface="Arial" panose="020B0604020202020204" pitchFamily="34" charset="0"/>
                <a:cs typeface="Arial" panose="020B0604020202020204" pitchFamily="34" charset="0"/>
              </a:rPr>
              <a:t>Marleen Mülla – teivashüpe</a:t>
            </a:r>
          </a:p>
          <a:p>
            <a:pPr marL="514350" indent="-514350">
              <a:buFont typeface="+mj-lt"/>
              <a:buAutoNum type="arabicParenR"/>
            </a:pPr>
            <a:r>
              <a:rPr lang="en-EE" dirty="0">
                <a:latin typeface="Arial" panose="020B0604020202020204" pitchFamily="34" charset="0"/>
                <a:cs typeface="Arial" panose="020B0604020202020204" pitchFamily="34" charset="0"/>
              </a:rPr>
              <a:t>Lishanna Ilves – kaugushüpe</a:t>
            </a:r>
          </a:p>
          <a:p>
            <a:pPr marL="514350" indent="-514350">
              <a:buFont typeface="+mj-lt"/>
              <a:buAutoNum type="arabicParenR"/>
            </a:pPr>
            <a:r>
              <a:rPr lang="en-EE" dirty="0">
                <a:latin typeface="Arial" panose="020B0604020202020204" pitchFamily="34" charset="0"/>
                <a:cs typeface="Arial" panose="020B0604020202020204" pitchFamily="34" charset="0"/>
              </a:rPr>
              <a:t>Gedly Tugi - odavise</a:t>
            </a:r>
          </a:p>
        </p:txBody>
      </p:sp>
    </p:spTree>
    <p:extLst>
      <p:ext uri="{BB962C8B-B14F-4D97-AF65-F5344CB8AC3E}">
        <p14:creationId xmlns:p14="http://schemas.microsoft.com/office/powerpoint/2010/main" val="400822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7621-7747-5B42-861C-D48C1F56027F}"/>
              </a:ext>
            </a:extLst>
          </p:cNvPr>
          <p:cNvSpPr>
            <a:spLocks noGrp="1"/>
          </p:cNvSpPr>
          <p:nvPr>
            <p:ph type="title"/>
          </p:nvPr>
        </p:nvSpPr>
        <p:spPr/>
        <p:txBody>
          <a:bodyPr/>
          <a:lstStyle/>
          <a:p>
            <a:r>
              <a:rPr lang="en-EE" b="1" dirty="0">
                <a:latin typeface="Arial" panose="020B0604020202020204" pitchFamily="34" charset="0"/>
                <a:cs typeface="Arial" panose="020B0604020202020204" pitchFamily="34" charset="0"/>
              </a:rPr>
              <a:t>U20 Eesti koondis (mehed)</a:t>
            </a:r>
          </a:p>
        </p:txBody>
      </p:sp>
      <p:sp>
        <p:nvSpPr>
          <p:cNvPr id="3" name="Content Placeholder 2">
            <a:extLst>
              <a:ext uri="{FF2B5EF4-FFF2-40B4-BE49-F238E27FC236}">
                <a16:creationId xmlns:a16="http://schemas.microsoft.com/office/drawing/2014/main" id="{66F3E447-EC39-4B47-BD11-795627D3CEC9}"/>
              </a:ext>
            </a:extLst>
          </p:cNvPr>
          <p:cNvSpPr>
            <a:spLocks noGrp="1"/>
          </p:cNvSpPr>
          <p:nvPr>
            <p:ph idx="1"/>
          </p:nvPr>
        </p:nvSpPr>
        <p:spPr/>
        <p:txBody>
          <a:bodyPr/>
          <a:lstStyle/>
          <a:p>
            <a:pPr marL="514350" indent="-514350">
              <a:buFont typeface="+mj-lt"/>
              <a:buAutoNum type="arabicParenR"/>
            </a:pPr>
            <a:r>
              <a:rPr lang="en-GB" dirty="0">
                <a:latin typeface="Arial" panose="020B0604020202020204" pitchFamily="34" charset="0"/>
                <a:cs typeface="Arial" panose="020B0604020202020204" pitchFamily="34" charset="0"/>
              </a:rPr>
              <a:t>Artur </a:t>
            </a:r>
            <a:r>
              <a:rPr lang="en-GB" dirty="0" err="1">
                <a:latin typeface="Arial" panose="020B0604020202020204" pitchFamily="34" charset="0"/>
                <a:cs typeface="Arial" panose="020B0604020202020204" pitchFamily="34" charset="0"/>
              </a:rPr>
              <a:t>Djatšuk</a:t>
            </a:r>
            <a:r>
              <a:rPr lang="en-GB" dirty="0">
                <a:latin typeface="Arial" panose="020B0604020202020204" pitchFamily="34" charset="0"/>
                <a:cs typeface="Arial" panose="020B0604020202020204" pitchFamily="34" charset="0"/>
              </a:rPr>
              <a:t> - 10 000m </a:t>
            </a:r>
            <a:r>
              <a:rPr lang="en-GB" dirty="0" err="1">
                <a:latin typeface="Arial" panose="020B0604020202020204" pitchFamily="34" charset="0"/>
                <a:cs typeface="Arial" panose="020B0604020202020204" pitchFamily="34" charset="0"/>
              </a:rPr>
              <a:t>käimine</a:t>
            </a:r>
            <a:endParaRPr lang="en-GB" dirty="0">
              <a:latin typeface="Arial" panose="020B0604020202020204" pitchFamily="34" charset="0"/>
              <a:cs typeface="Arial" panose="020B0604020202020204" pitchFamily="34" charset="0"/>
            </a:endParaRPr>
          </a:p>
          <a:p>
            <a:pPr marL="514350" indent="-514350">
              <a:buFont typeface="+mj-lt"/>
              <a:buAutoNum type="arabicParenR"/>
            </a:pPr>
            <a:r>
              <a:rPr lang="en-GB" dirty="0">
                <a:latin typeface="Arial" panose="020B0604020202020204" pitchFamily="34" charset="0"/>
                <a:cs typeface="Arial" panose="020B0604020202020204" pitchFamily="34" charset="0"/>
              </a:rPr>
              <a:t>Viktor Morozov – </a:t>
            </a:r>
            <a:r>
              <a:rPr lang="en-GB" dirty="0" err="1">
                <a:latin typeface="Arial" panose="020B0604020202020204" pitchFamily="34" charset="0"/>
                <a:cs typeface="Arial" panose="020B0604020202020204" pitchFamily="34" charset="0"/>
              </a:rPr>
              <a:t>kolmikhüpe</a:t>
            </a:r>
            <a:endParaRPr lang="en-GB" dirty="0">
              <a:latin typeface="Arial" panose="020B0604020202020204" pitchFamily="34" charset="0"/>
              <a:cs typeface="Arial" panose="020B0604020202020204" pitchFamily="34" charset="0"/>
            </a:endParaRPr>
          </a:p>
          <a:p>
            <a:pPr marL="514350" indent="-514350">
              <a:buFont typeface="+mj-lt"/>
              <a:buAutoNum type="arabicParenR"/>
            </a:pPr>
            <a:r>
              <a:rPr lang="en-GB" dirty="0">
                <a:latin typeface="Arial" panose="020B0604020202020204" pitchFamily="34" charset="0"/>
                <a:cs typeface="Arial" panose="020B0604020202020204" pitchFamily="34" charset="0"/>
              </a:rPr>
              <a:t>Rasmus </a:t>
            </a:r>
            <a:r>
              <a:rPr lang="en-GB" dirty="0" err="1">
                <a:latin typeface="Arial" panose="020B0604020202020204" pitchFamily="34" charset="0"/>
                <a:cs typeface="Arial" panose="020B0604020202020204" pitchFamily="34" charset="0"/>
              </a:rPr>
              <a:t>Roosleht</a:t>
            </a:r>
            <a:r>
              <a:rPr lang="en-GB" dirty="0">
                <a:latin typeface="Arial" panose="020B0604020202020204" pitchFamily="34" charset="0"/>
                <a:cs typeface="Arial" panose="020B0604020202020204" pitchFamily="34" charset="0"/>
              </a:rPr>
              <a:t> – </a:t>
            </a:r>
            <a:r>
              <a:rPr lang="en-GB" dirty="0" err="1">
                <a:latin typeface="Arial" panose="020B0604020202020204" pitchFamily="34" charset="0"/>
                <a:cs typeface="Arial" panose="020B0604020202020204" pitchFamily="34" charset="0"/>
              </a:rPr>
              <a:t>kümnevõistlus</a:t>
            </a:r>
            <a:endParaRPr lang="en-GB" dirty="0">
              <a:latin typeface="Arial" panose="020B0604020202020204" pitchFamily="34" charset="0"/>
              <a:cs typeface="Arial" panose="020B0604020202020204" pitchFamily="34" charset="0"/>
            </a:endParaRPr>
          </a:p>
          <a:p>
            <a:pPr marL="514350" indent="-514350">
              <a:buFont typeface="+mj-lt"/>
              <a:buAutoNum type="arabicParenR"/>
            </a:pPr>
            <a:r>
              <a:rPr lang="en-GB" dirty="0">
                <a:latin typeface="Arial" panose="020B0604020202020204" pitchFamily="34" charset="0"/>
                <a:cs typeface="Arial" panose="020B0604020202020204" pitchFamily="34" charset="0"/>
              </a:rPr>
              <a:t>Tony Ats Tamm - </a:t>
            </a:r>
            <a:r>
              <a:rPr lang="en-GB" dirty="0" err="1">
                <a:latin typeface="Arial" panose="020B0604020202020204" pitchFamily="34" charset="0"/>
                <a:cs typeface="Arial" panose="020B0604020202020204" pitchFamily="34" charset="0"/>
              </a:rPr>
              <a:t>kümnevõistlus</a:t>
            </a:r>
            <a:endParaRPr lang="en-E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8466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03E8-8096-B54A-9077-20CFB461B08D}"/>
              </a:ext>
            </a:extLst>
          </p:cNvPr>
          <p:cNvSpPr>
            <a:spLocks noGrp="1"/>
          </p:cNvSpPr>
          <p:nvPr>
            <p:ph type="title"/>
          </p:nvPr>
        </p:nvSpPr>
        <p:spPr/>
        <p:txBody>
          <a:bodyPr/>
          <a:lstStyle/>
          <a:p>
            <a:r>
              <a:rPr lang="en-EE" b="1" dirty="0">
                <a:latin typeface="Arial" panose="020B0604020202020204" pitchFamily="34" charset="0"/>
                <a:cs typeface="Arial" panose="020B0604020202020204" pitchFamily="34" charset="0"/>
              </a:rPr>
              <a:t>U20 Eesti koondis (naised)</a:t>
            </a:r>
          </a:p>
        </p:txBody>
      </p:sp>
      <p:sp>
        <p:nvSpPr>
          <p:cNvPr id="3" name="Content Placeholder 2">
            <a:extLst>
              <a:ext uri="{FF2B5EF4-FFF2-40B4-BE49-F238E27FC236}">
                <a16:creationId xmlns:a16="http://schemas.microsoft.com/office/drawing/2014/main" id="{CB4220E6-4565-F747-85AD-82C0385D7F09}"/>
              </a:ext>
            </a:extLst>
          </p:cNvPr>
          <p:cNvSpPr>
            <a:spLocks noGrp="1"/>
          </p:cNvSpPr>
          <p:nvPr>
            <p:ph idx="1"/>
          </p:nvPr>
        </p:nvSpPr>
        <p:spPr/>
        <p:txBody>
          <a:bodyPr>
            <a:normAutofit fontScale="85000" lnSpcReduction="20000"/>
          </a:bodyPr>
          <a:lstStyle/>
          <a:p>
            <a:pPr marL="514350" indent="-514350">
              <a:buFont typeface="+mj-lt"/>
              <a:buAutoNum type="arabicParenR"/>
            </a:pPr>
            <a:r>
              <a:rPr lang="en-EE" dirty="0">
                <a:latin typeface="Arial" panose="020B0604020202020204" pitchFamily="34" charset="0"/>
                <a:cs typeface="Arial" panose="020B0604020202020204" pitchFamily="34" charset="0"/>
              </a:rPr>
              <a:t>Ann Marii Kivikas – 100m, 200m</a:t>
            </a:r>
          </a:p>
          <a:p>
            <a:pPr marL="514350" indent="-514350">
              <a:buFont typeface="+mj-lt"/>
              <a:buAutoNum type="arabicParenR"/>
            </a:pPr>
            <a:r>
              <a:rPr lang="en-EE" dirty="0">
                <a:latin typeface="Arial" panose="020B0604020202020204" pitchFamily="34" charset="0"/>
                <a:cs typeface="Arial" panose="020B0604020202020204" pitchFamily="34" charset="0"/>
              </a:rPr>
              <a:t>Anna Maria Millend – 100mtj</a:t>
            </a:r>
          </a:p>
          <a:p>
            <a:pPr marL="514350" indent="-514350">
              <a:buFont typeface="+mj-lt"/>
              <a:buAutoNum type="arabicParenR"/>
            </a:pPr>
            <a:r>
              <a:rPr lang="en-EE" dirty="0">
                <a:latin typeface="Arial" panose="020B0604020202020204" pitchFamily="34" charset="0"/>
                <a:cs typeface="Arial" panose="020B0604020202020204" pitchFamily="34" charset="0"/>
              </a:rPr>
              <a:t>Jekaterina Mirotvortseva – 10 000m käimine</a:t>
            </a:r>
          </a:p>
          <a:p>
            <a:pPr marL="514350" indent="-514350">
              <a:buFont typeface="+mj-lt"/>
              <a:buAutoNum type="arabicParenR"/>
            </a:pPr>
            <a:r>
              <a:rPr lang="en-EE" dirty="0">
                <a:latin typeface="Arial" panose="020B0604020202020204" pitchFamily="34" charset="0"/>
                <a:cs typeface="Arial" panose="020B0604020202020204" pitchFamily="34" charset="0"/>
              </a:rPr>
              <a:t>Elisabeth Pihela – kõrgushüpe</a:t>
            </a:r>
          </a:p>
          <a:p>
            <a:pPr marL="514350" indent="-514350">
              <a:buFont typeface="+mj-lt"/>
              <a:buAutoNum type="arabicParenR"/>
            </a:pPr>
            <a:r>
              <a:rPr lang="en-EE" dirty="0">
                <a:latin typeface="Arial" panose="020B0604020202020204" pitchFamily="34" charset="0"/>
                <a:cs typeface="Arial" panose="020B0604020202020204" pitchFamily="34" charset="0"/>
              </a:rPr>
              <a:t>Karmen Bruus – kõrgushüpe</a:t>
            </a:r>
          </a:p>
          <a:p>
            <a:pPr marL="514350" indent="-514350">
              <a:buFont typeface="+mj-lt"/>
              <a:buAutoNum type="arabicParenR"/>
            </a:pPr>
            <a:r>
              <a:rPr lang="en-EE" dirty="0">
                <a:latin typeface="Arial" panose="020B0604020202020204" pitchFamily="34" charset="0"/>
                <a:cs typeface="Arial" panose="020B0604020202020204" pitchFamily="34" charset="0"/>
              </a:rPr>
              <a:t>Liisa-Maria Lusti – kaugushüpe</a:t>
            </a:r>
          </a:p>
          <a:p>
            <a:pPr marL="514350" indent="-514350">
              <a:buFont typeface="+mj-lt"/>
              <a:buAutoNum type="arabicParenR"/>
            </a:pPr>
            <a:r>
              <a:rPr lang="en-EE" dirty="0">
                <a:latin typeface="Arial" panose="020B0604020202020204" pitchFamily="34" charset="0"/>
                <a:cs typeface="Arial" panose="020B0604020202020204" pitchFamily="34" charset="0"/>
              </a:rPr>
              <a:t>Anna Panenko – kolmikhüpe</a:t>
            </a:r>
          </a:p>
          <a:p>
            <a:pPr marL="514350" indent="-514350">
              <a:buFont typeface="+mj-lt"/>
              <a:buAutoNum type="arabicParenR"/>
            </a:pPr>
            <a:r>
              <a:rPr lang="en-EE" dirty="0">
                <a:latin typeface="Arial" panose="020B0604020202020204" pitchFamily="34" charset="0"/>
                <a:cs typeface="Arial" panose="020B0604020202020204" pitchFamily="34" charset="0"/>
              </a:rPr>
              <a:t>Gertu Kütmann – kuulitõuge</a:t>
            </a:r>
          </a:p>
          <a:p>
            <a:pPr marL="514350" indent="-514350">
              <a:buFont typeface="+mj-lt"/>
              <a:buAutoNum type="arabicParenR"/>
            </a:pPr>
            <a:r>
              <a:rPr lang="en-EE" dirty="0">
                <a:latin typeface="Arial" panose="020B0604020202020204" pitchFamily="34" charset="0"/>
                <a:cs typeface="Arial" panose="020B0604020202020204" pitchFamily="34" charset="0"/>
              </a:rPr>
              <a:t>Berit Saar – kuulitõuge</a:t>
            </a:r>
          </a:p>
          <a:p>
            <a:pPr marL="514350" indent="-514350">
              <a:buFont typeface="+mj-lt"/>
              <a:buAutoNum type="arabicParenR"/>
            </a:pPr>
            <a:r>
              <a:rPr lang="en-EE" dirty="0">
                <a:latin typeface="Arial" panose="020B0604020202020204" pitchFamily="34" charset="0"/>
                <a:cs typeface="Arial" panose="020B0604020202020204" pitchFamily="34" charset="0"/>
              </a:rPr>
              <a:t>Katre Marit Liiv – odavise</a:t>
            </a:r>
          </a:p>
          <a:p>
            <a:pPr marL="514350" indent="-514350">
              <a:buFont typeface="+mj-lt"/>
              <a:buAutoNum type="arabicParenR"/>
            </a:pPr>
            <a:r>
              <a:rPr lang="en-EE" dirty="0">
                <a:latin typeface="Arial" panose="020B0604020202020204" pitchFamily="34" charset="0"/>
                <a:cs typeface="Arial" panose="020B0604020202020204" pitchFamily="34" charset="0"/>
              </a:rPr>
              <a:t>Pippi Lotta Enok - seitsmevõistlus</a:t>
            </a:r>
          </a:p>
        </p:txBody>
      </p:sp>
    </p:spTree>
    <p:extLst>
      <p:ext uri="{BB962C8B-B14F-4D97-AF65-F5344CB8AC3E}">
        <p14:creationId xmlns:p14="http://schemas.microsoft.com/office/powerpoint/2010/main" val="3450068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2919</TotalTime>
  <Words>1376</Words>
  <Application>Microsoft Macintosh PowerPoint</Application>
  <PresentationFormat>Widescreen</PresentationFormat>
  <Paragraphs>165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Sportlase saatja infotund</vt:lpstr>
      <vt:lpstr>OLULINE!</vt:lpstr>
      <vt:lpstr>Kes me oleme?</vt:lpstr>
      <vt:lpstr>Kergejõustiku EM</vt:lpstr>
      <vt:lpstr>Kergejõustiku EM</vt:lpstr>
      <vt:lpstr>U23 Eesti koondis (mehed)</vt:lpstr>
      <vt:lpstr>U23 Eesti koondis (naised)</vt:lpstr>
      <vt:lpstr>U20 Eesti koondis (mehed)</vt:lpstr>
      <vt:lpstr>U20 Eesti koondis (naised)</vt:lpstr>
      <vt:lpstr>Dopingukontroll</vt:lpstr>
      <vt:lpstr>Dopinguvastased reeglid</vt:lpstr>
      <vt:lpstr>Dopingutestimine</vt:lpstr>
      <vt:lpstr>Sportlase saatja ülesanded</vt:lpstr>
      <vt:lpstr>Sportlase saatja ülesanded</vt:lpstr>
      <vt:lpstr>PowerPoint Presentation</vt:lpstr>
      <vt:lpstr> 5) Tutvusta sportlasele tema õigusi ja kohustusi (ENG)</vt:lpstr>
      <vt:lpstr>Sportlase saatja ülesanded</vt:lpstr>
      <vt:lpstr>Sportlase saatja ülesanded</vt:lpstr>
      <vt:lpstr>Sportlase saatja nõuded</vt:lpstr>
      <vt:lpstr>Sportlase saatja EI TOHI:</vt:lpstr>
      <vt:lpstr>Dopingukontrolli etapid</vt:lpstr>
      <vt:lpstr>Dopingukontrolli etapid</vt:lpstr>
      <vt:lpstr>Dopingukontrollivorm</vt:lpstr>
      <vt:lpstr>PowerPoint Presentation</vt:lpstr>
      <vt:lpstr>PowerPoint Presentation</vt:lpstr>
      <vt:lpstr>Sportlase saatja</vt:lpstr>
      <vt:lpstr>OLULINE!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Eesti Antidoping</dc:title>
  <dc:creator>Robin Luts</dc:creator>
  <cp:lastModifiedBy>Marit Jukk</cp:lastModifiedBy>
  <cp:revision>32</cp:revision>
  <dcterms:created xsi:type="dcterms:W3CDTF">2020-09-25T08:48:53Z</dcterms:created>
  <dcterms:modified xsi:type="dcterms:W3CDTF">2021-06-30T14:50:52Z</dcterms:modified>
</cp:coreProperties>
</file>